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4" r:id="rId2"/>
    <p:sldId id="270" r:id="rId3"/>
    <p:sldId id="272" r:id="rId4"/>
    <p:sldId id="273" r:id="rId5"/>
    <p:sldId id="274" r:id="rId6"/>
    <p:sldId id="257" r:id="rId7"/>
    <p:sldId id="275" r:id="rId8"/>
    <p:sldId id="276" r:id="rId9"/>
    <p:sldId id="262" r:id="rId10"/>
    <p:sldId id="267" r:id="rId11"/>
    <p:sldId id="268" r:id="rId12"/>
    <p:sldId id="269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40C"/>
    <a:srgbClr val="9999FF"/>
    <a:srgbClr val="99CC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10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3BAAA-FD5C-46F6-A523-471291FEB706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ACDC9-8116-4FDD-A2DC-020351678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40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CDC9-8116-4FDD-A2DC-0203516781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71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950A95-00A6-4D8D-A2B6-C62C4F83E4B2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C4C973-58CC-4CE0-933D-0E3E8A927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ис\6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2432"/>
            <a:ext cx="79208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836712"/>
            <a:ext cx="53923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Учитель </a:t>
            </a:r>
            <a:r>
              <a:rPr lang="ru-RU" sz="2800" b="1" dirty="0" smtClean="0">
                <a:solidFill>
                  <a:srgbClr val="002060"/>
                </a:solidFill>
              </a:rPr>
              <a:t>начальных классов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Хасауова Марина </a:t>
            </a:r>
            <a:r>
              <a:rPr lang="ru-RU" sz="2800" b="1" dirty="0" err="1" smtClean="0">
                <a:solidFill>
                  <a:srgbClr val="002060"/>
                </a:solidFill>
              </a:rPr>
              <a:t>Мурадиновна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7277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0207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Я запомнил(а), что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G:\рис\ucheniki_za_parto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70081" y="1554163"/>
            <a:ext cx="4356238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-облако 4"/>
          <p:cNvSpPr/>
          <p:nvPr/>
        </p:nvSpPr>
        <p:spPr>
          <a:xfrm>
            <a:off x="3707904" y="1124744"/>
            <a:ext cx="2858616" cy="107794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приставка стоит…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5909165">
            <a:off x="882698" y="482026"/>
            <a:ext cx="1455638" cy="282069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риставка служит 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21282925">
            <a:off x="5718948" y="2258851"/>
            <a:ext cx="2952328" cy="1140526"/>
          </a:xfrm>
          <a:prstGeom prst="cloudCallout">
            <a:avLst>
              <a:gd name="adj1" fmla="val -58413"/>
              <a:gd name="adj2" fmla="val 631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риставка пишется 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5596889">
            <a:off x="1230203" y="2028513"/>
            <a:ext cx="1078858" cy="3216624"/>
          </a:xfrm>
          <a:prstGeom prst="cloudCallout">
            <a:avLst>
              <a:gd name="adj1" fmla="val -31634"/>
              <a:gd name="adj2" fmla="val 1289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ч</a:t>
            </a:r>
            <a:r>
              <a:rPr lang="ru-RU" sz="2400" b="1" dirty="0" smtClean="0">
                <a:solidFill>
                  <a:srgbClr val="002060"/>
                </a:solidFill>
              </a:rPr>
              <a:t>тобы найти приставку…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6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Вывод.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857232"/>
            <a:ext cx="8568952" cy="54543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Перед корнем есть приставка,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Слитно пишется она.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И при помощи приставки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Образуются слова.     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Дуга 3"/>
          <p:cNvSpPr/>
          <p:nvPr/>
        </p:nvSpPr>
        <p:spPr>
          <a:xfrm rot="10800000" flipV="1">
            <a:off x="3995936" y="5013176"/>
            <a:ext cx="1584176" cy="1296144"/>
          </a:xfrm>
          <a:prstGeom prst="arc">
            <a:avLst>
              <a:gd name="adj1" fmla="val 10983513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95736" y="5146842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3391233" y="5391505"/>
            <a:ext cx="496736" cy="74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14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Домашнее задание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2861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54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alt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Стр</a:t>
            </a:r>
            <a:r>
              <a:rPr lang="ru-RU" alt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96, упр.158</a:t>
            </a:r>
            <a:endParaRPr lang="ru-RU" altLang="ru-RU" sz="5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Урок закончен.</a:t>
            </a:r>
          </a:p>
          <a:p>
            <a:pPr algn="ctr">
              <a:buNone/>
              <a:defRPr/>
            </a:pP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Всем всего доброго!</a:t>
            </a:r>
          </a:p>
          <a:p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latin typeface="+mj-lt"/>
            </a:endParaRPr>
          </a:p>
          <a:p>
            <a:endParaRPr lang="ru-RU" sz="4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+mj-lt"/>
              </a:rPr>
              <a:t>Тема: </a:t>
            </a:r>
            <a:endParaRPr lang="ru-RU" sz="7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4800" b="1" dirty="0" smtClean="0">
                <a:latin typeface="+mj-lt"/>
              </a:rPr>
              <a:t>Приставка</a:t>
            </a:r>
            <a:r>
              <a:rPr lang="ru-RU" sz="4800" b="1" dirty="0">
                <a:latin typeface="+mj-lt"/>
              </a:rPr>
              <a:t>. </a:t>
            </a:r>
            <a:endParaRPr lang="ru-RU" sz="4800" b="1" dirty="0" smtClean="0">
              <a:latin typeface="+mj-lt"/>
            </a:endParaRPr>
          </a:p>
          <a:p>
            <a:pPr algn="ctr"/>
            <a:r>
              <a:rPr lang="ru-RU" sz="4800" b="1" dirty="0" smtClean="0">
                <a:latin typeface="+mj-lt"/>
              </a:rPr>
              <a:t>Значение </a:t>
            </a:r>
            <a:r>
              <a:rPr lang="ru-RU" sz="4800" b="1" dirty="0">
                <a:latin typeface="+mj-lt"/>
              </a:rPr>
              <a:t>приставки. Образование новых слов при помощи приставки.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4028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Не бойтесь, дети, ошибиться,</a:t>
            </a:r>
          </a:p>
          <a:p>
            <a:pPr algn="ctr"/>
            <a:r>
              <a:rPr lang="ru-RU" sz="4800" dirty="0" smtClean="0"/>
              <a:t>Ведь вы пришли учиться.»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 </a:t>
            </a:r>
            <a:r>
              <a:rPr lang="ru-RU" i="1" dirty="0" err="1" smtClean="0"/>
              <a:t>п</a:t>
            </a:r>
            <a:r>
              <a:rPr lang="ru-RU" i="1" dirty="0" smtClean="0"/>
              <a:t>- под, -про, -пере, -пред</a:t>
            </a:r>
          </a:p>
          <a:p>
            <a:r>
              <a:rPr lang="ru-RU" i="1" dirty="0" smtClean="0"/>
              <a:t>Пешеход! Пешеход! Помни ты про переход,</a:t>
            </a:r>
          </a:p>
          <a:p>
            <a:r>
              <a:rPr lang="ru-RU" i="1" dirty="0" smtClean="0"/>
              <a:t>Подземный, надземный, похожий на зебру.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Словарная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429000"/>
            <a:ext cx="2737341" cy="2877561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5" name="Picture 4" descr="C:\Users\Sony\Pictures\Новая папка\med_gallery_513_194_24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357562"/>
            <a:ext cx="3024336" cy="3021486"/>
          </a:xfrm>
          <a:prstGeom prst="rect">
            <a:avLst/>
          </a:prstGeom>
          <a:ln w="38100">
            <a:solidFill>
              <a:srgbClr val="FF000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000496" y="1928802"/>
            <a:ext cx="6242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solidFill>
                <a:srgbClr val="00B050"/>
              </a:solidFill>
            </a:endParaRPr>
          </a:p>
          <a:p>
            <a:r>
              <a:rPr lang="ru-RU" sz="4800" b="1" dirty="0" smtClean="0">
                <a:solidFill>
                  <a:srgbClr val="00B050"/>
                </a:solidFill>
              </a:rPr>
              <a:t>Г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О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Д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357298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Р</a:t>
            </a:r>
            <a:r>
              <a:rPr lang="ru-RU" sz="7200" b="1" dirty="0" smtClean="0">
                <a:solidFill>
                  <a:srgbClr val="FF0000"/>
                </a:solidFill>
              </a:rPr>
              <a:t>я</a:t>
            </a:r>
            <a:r>
              <a:rPr lang="ru-RU" sz="7200" b="1" dirty="0" smtClean="0">
                <a:solidFill>
                  <a:srgbClr val="00B050"/>
                </a:solidFill>
              </a:rPr>
              <a:t>бина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22" y="510679"/>
            <a:ext cx="1914286" cy="158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120" y="548680"/>
            <a:ext cx="186400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943" y="548680"/>
            <a:ext cx="18383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15" y="3291450"/>
            <a:ext cx="2095500" cy="167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874" y="3291450"/>
            <a:ext cx="2127930" cy="167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276" y="3291450"/>
            <a:ext cx="1892992" cy="162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80" y="2580536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пере</a:t>
            </a:r>
            <a:endParaRPr lang="ru-RU" sz="3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8464" y="2580537"/>
            <a:ext cx="150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ходит</a:t>
            </a:r>
            <a:endParaRPr lang="ru-RU" sz="3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4757" y="2636912"/>
            <a:ext cx="103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под</a:t>
            </a:r>
            <a:endParaRPr lang="ru-RU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7839" y="2636909"/>
            <a:ext cx="150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ходит</a:t>
            </a:r>
            <a:endParaRPr lang="ru-RU" sz="3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2518" y="2634138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в</a:t>
            </a:r>
            <a:endParaRPr lang="ru-RU" sz="36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7601" y="2636908"/>
            <a:ext cx="150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ходит</a:t>
            </a:r>
            <a:endParaRPr lang="ru-RU" sz="3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5727" y="5280649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вы</a:t>
            </a:r>
            <a:endParaRPr lang="ru-RU" sz="36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9713" y="5280650"/>
            <a:ext cx="150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ходит</a:t>
            </a:r>
            <a:endParaRPr lang="ru-RU" sz="3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0502" y="5300661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об</a:t>
            </a:r>
            <a:endParaRPr lang="ru-RU" sz="3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4839" y="5284502"/>
            <a:ext cx="150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ходит</a:t>
            </a:r>
            <a:endParaRPr lang="ru-RU" sz="3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45688" y="530066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у</a:t>
            </a:r>
            <a:endParaRPr lang="ru-RU" sz="3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5943" y="5300661"/>
            <a:ext cx="150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ходит</a:t>
            </a:r>
            <a:endParaRPr lang="ru-RU" sz="3600" b="1" dirty="0">
              <a:latin typeface="+mj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955" y="2460306"/>
            <a:ext cx="8223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141" y="2460305"/>
            <a:ext cx="8223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454" y="2480207"/>
            <a:ext cx="8223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443" y="5098881"/>
            <a:ext cx="8223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0947" y="5106816"/>
            <a:ext cx="8223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697" y="2590348"/>
            <a:ext cx="1011237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999" y="2654037"/>
            <a:ext cx="1011237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Прямая соединительная линия 36"/>
          <p:cNvCxnSpPr>
            <a:endCxn id="33" idx="1"/>
          </p:cNvCxnSpPr>
          <p:nvPr/>
        </p:nvCxnSpPr>
        <p:spPr>
          <a:xfrm>
            <a:off x="1008881" y="5268203"/>
            <a:ext cx="614562" cy="4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131068" y="5280650"/>
            <a:ext cx="510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619447" y="5270458"/>
            <a:ext cx="423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599713" y="5300660"/>
            <a:ext cx="0" cy="145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1878936" y="2580537"/>
            <a:ext cx="1" cy="147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006736" y="2672293"/>
            <a:ext cx="1" cy="173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866261" y="2654037"/>
            <a:ext cx="405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271454" y="2657287"/>
            <a:ext cx="0" cy="118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34" idx="1"/>
          </p:cNvCxnSpPr>
          <p:nvPr/>
        </p:nvCxnSpPr>
        <p:spPr>
          <a:xfrm>
            <a:off x="4650947" y="5280648"/>
            <a:ext cx="0" cy="204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032350" y="5260458"/>
            <a:ext cx="0" cy="224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691" y="5198864"/>
            <a:ext cx="8223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640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учебником (с.96)</a:t>
            </a:r>
            <a:endParaRPr lang="ru-RU" dirty="0"/>
          </a:p>
        </p:txBody>
      </p:sp>
      <p:pic>
        <p:nvPicPr>
          <p:cNvPr id="4" name="Picture 12" descr="C:\Users\Kurt Cobain\Desktop\shkolnye_kartinki_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08" y="1857364"/>
            <a:ext cx="4429156" cy="4357717"/>
          </a:xfrm>
          <a:prstGeom prst="rect">
            <a:avLst/>
          </a:prstGeom>
          <a:solidFill>
            <a:srgbClr val="BAEBA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effectLst/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      Над</a:t>
            </a:r>
            <a:r>
              <a:rPr lang="ru-RU" sz="3200" b="1" dirty="0" smtClean="0"/>
              <a:t>писать, </a:t>
            </a:r>
            <a:r>
              <a:rPr lang="ru-RU" sz="3200" b="1" dirty="0" smtClean="0">
                <a:solidFill>
                  <a:srgbClr val="FF0000"/>
                </a:solidFill>
              </a:rPr>
              <a:t>под</a:t>
            </a:r>
            <a:r>
              <a:rPr lang="ru-RU" sz="3200" b="1" dirty="0" smtClean="0"/>
              <a:t>писать, </a:t>
            </a:r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r>
              <a:rPr lang="ru-RU" sz="3200" b="1" dirty="0" smtClean="0"/>
              <a:t>писать, </a:t>
            </a:r>
            <a:r>
              <a:rPr lang="ru-RU" sz="3200" b="1" dirty="0" smtClean="0">
                <a:solidFill>
                  <a:srgbClr val="FF0000"/>
                </a:solidFill>
              </a:rPr>
              <a:t>про</a:t>
            </a:r>
            <a:r>
              <a:rPr lang="ru-RU" sz="3200" b="1" dirty="0" smtClean="0"/>
              <a:t>писать, </a:t>
            </a:r>
            <a:r>
              <a:rPr lang="ru-RU" sz="3200" b="1" dirty="0" smtClean="0">
                <a:solidFill>
                  <a:srgbClr val="FF0000"/>
                </a:solidFill>
              </a:rPr>
              <a:t>от</a:t>
            </a:r>
            <a:r>
              <a:rPr lang="ru-RU" sz="3200" b="1" dirty="0" smtClean="0"/>
              <a:t>писать, </a:t>
            </a:r>
            <a:r>
              <a:rPr lang="ru-RU" sz="3200" b="1" dirty="0" smtClean="0">
                <a:solidFill>
                  <a:srgbClr val="FF0000"/>
                </a:solidFill>
              </a:rPr>
              <a:t>пере</a:t>
            </a:r>
            <a:r>
              <a:rPr lang="ru-RU" sz="3200" b="1" dirty="0" smtClean="0"/>
              <a:t>писать, </a:t>
            </a:r>
            <a:r>
              <a:rPr lang="ru-RU" sz="3200" b="1" dirty="0" smtClean="0">
                <a:solidFill>
                  <a:srgbClr val="FF0000"/>
                </a:solidFill>
              </a:rPr>
              <a:t>при</a:t>
            </a:r>
            <a:r>
              <a:rPr lang="ru-RU" sz="3200" b="1" dirty="0" smtClean="0"/>
              <a:t>писать, </a:t>
            </a:r>
            <a:r>
              <a:rPr lang="ru-RU" sz="3200" b="1" dirty="0" smtClean="0">
                <a:solidFill>
                  <a:srgbClr val="FF0000"/>
                </a:solidFill>
              </a:rPr>
              <a:t>на</a:t>
            </a:r>
            <a:r>
              <a:rPr lang="ru-RU" sz="3200" b="1" dirty="0" smtClean="0"/>
              <a:t>писать, </a:t>
            </a:r>
            <a:r>
              <a:rPr lang="ru-RU" sz="3200" b="1" dirty="0" smtClean="0">
                <a:solidFill>
                  <a:srgbClr val="FF0000"/>
                </a:solidFill>
              </a:rPr>
              <a:t>вы</a:t>
            </a:r>
            <a:r>
              <a:rPr lang="ru-RU" sz="3200" b="1" dirty="0" smtClean="0"/>
              <a:t>писать.</a:t>
            </a:r>
            <a:endParaRPr lang="ru-RU" sz="3200" b="1" dirty="0"/>
          </a:p>
        </p:txBody>
      </p:sp>
      <p:pic>
        <p:nvPicPr>
          <p:cNvPr id="2050" name="Picture 2" descr="C:\Users\Sony\Pictures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988840"/>
            <a:ext cx="6624736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03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1042</TotalTime>
  <Words>163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Организационный момент</vt:lpstr>
      <vt:lpstr>Минутка чистописания</vt:lpstr>
      <vt:lpstr>Словарная работа</vt:lpstr>
      <vt:lpstr>Слайд 6</vt:lpstr>
      <vt:lpstr>Физминутка</vt:lpstr>
      <vt:lpstr>Работа с учебником (с.96)</vt:lpstr>
      <vt:lpstr>      Надписать, подписать, списать, прописать, отписать, переписать, приписать, написать, выписать.</vt:lpstr>
      <vt:lpstr>Я запомнил(а), что</vt:lpstr>
      <vt:lpstr>Вывод.</vt:lpstr>
      <vt:lpstr>Домашнее задание: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МБОУ СОШ №7 г.Нальчик</cp:lastModifiedBy>
  <cp:revision>81</cp:revision>
  <dcterms:created xsi:type="dcterms:W3CDTF">2013-10-20T14:48:29Z</dcterms:created>
  <dcterms:modified xsi:type="dcterms:W3CDTF">2014-12-08T11:37:51Z</dcterms:modified>
</cp:coreProperties>
</file>