
<file path=[Content_Types].xml><?xml version="1.0" encoding="utf-8"?>
<Types xmlns="http://schemas.openxmlformats.org/package/2006/content-types">
  <Default Extension="bin" ContentType="audio/unknown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81" r:id="rId3"/>
    <p:sldId id="257" r:id="rId4"/>
    <p:sldId id="258" r:id="rId5"/>
    <p:sldId id="282" r:id="rId6"/>
    <p:sldId id="260" r:id="rId7"/>
    <p:sldId id="264" r:id="rId8"/>
    <p:sldId id="265" r:id="rId9"/>
    <p:sldId id="261" r:id="rId10"/>
    <p:sldId id="262" r:id="rId11"/>
    <p:sldId id="263" r:id="rId12"/>
    <p:sldId id="283" r:id="rId13"/>
    <p:sldId id="267" r:id="rId14"/>
    <p:sldId id="268" r:id="rId15"/>
    <p:sldId id="269" r:id="rId16"/>
    <p:sldId id="270" r:id="rId17"/>
    <p:sldId id="271" r:id="rId18"/>
    <p:sldId id="272" r:id="rId19"/>
    <p:sldId id="284" r:id="rId20"/>
    <p:sldId id="275" r:id="rId21"/>
    <p:sldId id="276" r:id="rId22"/>
    <p:sldId id="277" r:id="rId23"/>
    <p:sldId id="278" r:id="rId24"/>
    <p:sldId id="279" r:id="rId25"/>
    <p:sldId id="280" r:id="rId26"/>
    <p:sldId id="286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99" autoAdjust="0"/>
    <p:restoredTop sz="94660"/>
  </p:normalViewPr>
  <p:slideViewPr>
    <p:cSldViewPr>
      <p:cViewPr varScale="1">
        <p:scale>
          <a:sx n="80" d="100"/>
          <a:sy n="80" d="100"/>
        </p:scale>
        <p:origin x="1522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669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2C0413-D348-4FD3-AD92-2739A547B173}" type="doc">
      <dgm:prSet loTypeId="urn:microsoft.com/office/officeart/2005/8/layout/radial1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8CC3D808-9D7D-4AAD-8225-DBE0AC6B55C9}">
      <dgm:prSet phldrT="[Текст]"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800" b="1" dirty="0"/>
            <a:t>Колёсные</a:t>
          </a:r>
          <a:r>
            <a:rPr lang="ru-RU" sz="1500" b="1" dirty="0"/>
            <a:t> и гусеничные роботы</a:t>
          </a:r>
          <a:endParaRPr lang="ru-RU" sz="1500" dirty="0"/>
        </a:p>
      </dgm:t>
    </dgm:pt>
    <dgm:pt modelId="{991DB567-C2DB-4FC0-BA5C-B67F7B1C0E16}" type="parTrans" cxnId="{0C4EE60B-8C72-48EA-8AF8-E2C1F5635671}">
      <dgm:prSet/>
      <dgm:spPr/>
      <dgm:t>
        <a:bodyPr/>
        <a:lstStyle/>
        <a:p>
          <a:endParaRPr lang="ru-RU"/>
        </a:p>
      </dgm:t>
    </dgm:pt>
    <dgm:pt modelId="{1A892820-B45B-44FD-978A-4422972B618E}" type="sibTrans" cxnId="{0C4EE60B-8C72-48EA-8AF8-E2C1F5635671}">
      <dgm:prSet/>
      <dgm:spPr/>
      <dgm:t>
        <a:bodyPr/>
        <a:lstStyle/>
        <a:p>
          <a:endParaRPr lang="ru-RU"/>
        </a:p>
      </dgm:t>
    </dgm:pt>
    <dgm:pt modelId="{B83B078E-B5FD-4FB2-9283-6516EEFC4544}">
      <dgm:prSet phldrT="[Текст]"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800" b="1" dirty="0"/>
            <a:t>Плавающие</a:t>
          </a:r>
          <a:r>
            <a:rPr lang="ru-RU" sz="1500" b="1" dirty="0"/>
            <a:t> роботы</a:t>
          </a:r>
          <a:endParaRPr lang="ru-RU" sz="1500" dirty="0"/>
        </a:p>
      </dgm:t>
    </dgm:pt>
    <dgm:pt modelId="{27E608A3-E987-4530-93AE-DD9A883B4F0D}" type="parTrans" cxnId="{A1AD434E-7449-4F00-A098-7BB399EA3F93}">
      <dgm:prSet/>
      <dgm:spPr/>
      <dgm:t>
        <a:bodyPr/>
        <a:lstStyle/>
        <a:p>
          <a:endParaRPr lang="ru-RU"/>
        </a:p>
      </dgm:t>
    </dgm:pt>
    <dgm:pt modelId="{0B6F0902-752B-4F87-92A4-91817611E9F2}" type="sibTrans" cxnId="{A1AD434E-7449-4F00-A098-7BB399EA3F93}">
      <dgm:prSet/>
      <dgm:spPr/>
      <dgm:t>
        <a:bodyPr/>
        <a:lstStyle/>
        <a:p>
          <a:endParaRPr lang="ru-RU"/>
        </a:p>
      </dgm:t>
    </dgm:pt>
    <dgm:pt modelId="{E377BA84-EF1B-4B05-B692-1448384F23E6}">
      <dgm:prSet phldrT="[Текст]" custT="1"/>
      <dgm:spPr/>
      <dgm:t>
        <a:bodyPr lIns="0" tIns="0" rIns="0" bIns="0"/>
        <a:lstStyle/>
        <a:p>
          <a:r>
            <a:rPr lang="ru-RU" sz="2300" b="1" dirty="0"/>
            <a:t>Змееподобные</a:t>
          </a:r>
          <a:r>
            <a:rPr lang="ru-RU" sz="1900" b="1" dirty="0"/>
            <a:t> роботы</a:t>
          </a:r>
          <a:endParaRPr lang="ru-RU" sz="1900" dirty="0"/>
        </a:p>
      </dgm:t>
    </dgm:pt>
    <dgm:pt modelId="{82FC06BA-FEDE-43AC-AFBB-C77BDDC5221D}" type="parTrans" cxnId="{E05A202A-709B-4671-A3FE-AE74C7F96A3C}">
      <dgm:prSet/>
      <dgm:spPr/>
      <dgm:t>
        <a:bodyPr/>
        <a:lstStyle/>
        <a:p>
          <a:endParaRPr lang="ru-RU"/>
        </a:p>
      </dgm:t>
    </dgm:pt>
    <dgm:pt modelId="{C497C825-6964-4669-8097-94FF93EA20F7}" type="sibTrans" cxnId="{E05A202A-709B-4671-A3FE-AE74C7F96A3C}">
      <dgm:prSet/>
      <dgm:spPr/>
      <dgm:t>
        <a:bodyPr/>
        <a:lstStyle/>
        <a:p>
          <a:endParaRPr lang="ru-RU"/>
        </a:p>
      </dgm:t>
    </dgm:pt>
    <dgm:pt modelId="{42E418C7-1A87-402D-A238-970C5CB0350B}">
      <dgm:prSet phldrT="[Текст]" custT="1"/>
      <dgm:spPr/>
      <dgm:t>
        <a:bodyPr/>
        <a:lstStyle/>
        <a:p>
          <a:r>
            <a:rPr lang="ru-RU" sz="2800" b="1" dirty="0"/>
            <a:t>Шагающие</a:t>
          </a:r>
          <a:r>
            <a:rPr lang="ru-RU" sz="1500" b="1" dirty="0"/>
            <a:t>                                                роботы</a:t>
          </a:r>
          <a:endParaRPr lang="ru-RU" sz="1500" dirty="0"/>
        </a:p>
      </dgm:t>
    </dgm:pt>
    <dgm:pt modelId="{D032314E-B320-4284-A635-E915864114AC}" type="parTrans" cxnId="{81858348-D5BA-4569-BC72-2E2E2C0BB075}">
      <dgm:prSet/>
      <dgm:spPr/>
      <dgm:t>
        <a:bodyPr/>
        <a:lstStyle/>
        <a:p>
          <a:endParaRPr lang="ru-RU"/>
        </a:p>
      </dgm:t>
    </dgm:pt>
    <dgm:pt modelId="{55C026A5-714D-4419-AE9C-FAD816075054}" type="sibTrans" cxnId="{81858348-D5BA-4569-BC72-2E2E2C0BB075}">
      <dgm:prSet/>
      <dgm:spPr/>
      <dgm:t>
        <a:bodyPr/>
        <a:lstStyle/>
        <a:p>
          <a:endParaRPr lang="ru-RU"/>
        </a:p>
      </dgm:t>
    </dgm:pt>
    <dgm:pt modelId="{3095C9D3-EEC2-4EF8-A55A-DC82B7BC8BE7}">
      <dgm:prSet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800" b="1" dirty="0"/>
            <a:t>Летающие</a:t>
          </a:r>
          <a:r>
            <a:rPr lang="ru-RU" sz="1500" b="1" dirty="0"/>
            <a:t> роботы</a:t>
          </a:r>
          <a:endParaRPr lang="ru-RU" sz="1500" dirty="0"/>
        </a:p>
      </dgm:t>
    </dgm:pt>
    <dgm:pt modelId="{5B6DC87C-840C-4AD7-B26F-573454901F8A}" type="parTrans" cxnId="{9E62ADAD-FF62-4CCF-92DE-5CF8A024D82A}">
      <dgm:prSet/>
      <dgm:spPr/>
      <dgm:t>
        <a:bodyPr/>
        <a:lstStyle/>
        <a:p>
          <a:endParaRPr lang="ru-RU"/>
        </a:p>
      </dgm:t>
    </dgm:pt>
    <dgm:pt modelId="{B6D7A3C5-6AC0-49A4-8F87-3726AE077350}" type="sibTrans" cxnId="{9E62ADAD-FF62-4CCF-92DE-5CF8A024D82A}">
      <dgm:prSet/>
      <dgm:spPr/>
      <dgm:t>
        <a:bodyPr/>
        <a:lstStyle/>
        <a:p>
          <a:endParaRPr lang="ru-RU"/>
        </a:p>
      </dgm:t>
    </dgm:pt>
    <dgm:pt modelId="{12714C38-5EA7-4632-89F4-1B77FC2FEDE6}">
      <dgm:prSet custT="1"/>
      <dgm:spPr/>
      <dgm:t>
        <a:bodyPr/>
        <a:lstStyle/>
        <a:p>
          <a:r>
            <a:rPr lang="ru-RU" sz="1600" b="1" dirty="0"/>
            <a:t>Роботы, </a:t>
          </a:r>
          <a:r>
            <a:rPr lang="ru-RU" sz="2400" b="1" dirty="0"/>
            <a:t>перемещающиеся по вертикали</a:t>
          </a:r>
          <a:endParaRPr lang="ru-RU" sz="2400" dirty="0"/>
        </a:p>
      </dgm:t>
    </dgm:pt>
    <dgm:pt modelId="{48D0DD7C-7710-4B6A-92DF-ED9FA1DC0825}" type="sibTrans" cxnId="{577ACA02-08D6-410B-B333-4557FF9242CC}">
      <dgm:prSet/>
      <dgm:spPr/>
      <dgm:t>
        <a:bodyPr/>
        <a:lstStyle/>
        <a:p>
          <a:endParaRPr lang="ru-RU"/>
        </a:p>
      </dgm:t>
    </dgm:pt>
    <dgm:pt modelId="{9781419D-B501-4F73-8FEA-574D7BB34232}" type="parTrans" cxnId="{577ACA02-08D6-410B-B333-4557FF9242CC}">
      <dgm:prSet/>
      <dgm:spPr/>
      <dgm:t>
        <a:bodyPr/>
        <a:lstStyle/>
        <a:p>
          <a:endParaRPr lang="ru-RU"/>
        </a:p>
      </dgm:t>
    </dgm:pt>
    <dgm:pt modelId="{41CFD327-6E9E-4EF5-B87B-95BB5A1D47F6}">
      <dgm:prSet phldrT="[Текст]" custT="1">
        <dgm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dgm:style>
      </dgm:prSet>
      <dgm:spPr>
        <a:ln>
          <a:prstDash val="sysDot"/>
        </a:ln>
      </dgm:spPr>
      <dgm:t>
        <a:bodyPr/>
        <a:lstStyle/>
        <a:p>
          <a:r>
            <a:rPr lang="ru-RU" sz="3000" b="1" dirty="0">
              <a:latin typeface="Monotype Corsiva" pitchFamily="66" charset="0"/>
              <a:cs typeface="Times New Roman" pitchFamily="18" charset="0"/>
            </a:rPr>
            <a:t>Способы перемещения</a:t>
          </a:r>
          <a:endParaRPr lang="ru-RU" sz="3000" dirty="0">
            <a:latin typeface="Monotype Corsiva" pitchFamily="66" charset="0"/>
            <a:cs typeface="Times New Roman" pitchFamily="18" charset="0"/>
          </a:endParaRPr>
        </a:p>
      </dgm:t>
    </dgm:pt>
    <dgm:pt modelId="{FDD05284-8038-4105-AA86-F7B0E297BBC9}" type="sibTrans" cxnId="{94EF543C-9E54-4F77-9D71-4E938B847FA7}">
      <dgm:prSet/>
      <dgm:spPr/>
      <dgm:t>
        <a:bodyPr/>
        <a:lstStyle/>
        <a:p>
          <a:endParaRPr lang="ru-RU"/>
        </a:p>
      </dgm:t>
    </dgm:pt>
    <dgm:pt modelId="{26CF5EA1-F0DB-447A-8EAB-7E5CE5559A34}" type="parTrans" cxnId="{94EF543C-9E54-4F77-9D71-4E938B847FA7}">
      <dgm:prSet/>
      <dgm:spPr/>
      <dgm:t>
        <a:bodyPr/>
        <a:lstStyle/>
        <a:p>
          <a:endParaRPr lang="ru-RU"/>
        </a:p>
      </dgm:t>
    </dgm:pt>
    <dgm:pt modelId="{27EE49C4-10E6-47B4-B5DD-5E4804F31442}" type="pres">
      <dgm:prSet presAssocID="{FE2C0413-D348-4FD3-AD92-2739A547B173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477CDD18-160E-471F-BAC7-0FE43D378E7A}" type="pres">
      <dgm:prSet presAssocID="{41CFD327-6E9E-4EF5-B87B-95BB5A1D47F6}" presName="centerShape" presStyleLbl="node0" presStyleIdx="0" presStyleCnt="1" custScaleX="143848" custLinFactNeighborX="2264" custLinFactNeighborY="-3185"/>
      <dgm:spPr/>
    </dgm:pt>
    <dgm:pt modelId="{C49F52B2-CFBD-4753-8E0B-898E3890F577}" type="pres">
      <dgm:prSet presAssocID="{991DB567-C2DB-4FC0-BA5C-B67F7B1C0E16}" presName="Name9" presStyleLbl="parChTrans1D2" presStyleIdx="0" presStyleCnt="6"/>
      <dgm:spPr/>
    </dgm:pt>
    <dgm:pt modelId="{0F496205-4B62-4C5A-8134-B962D5D5C0D9}" type="pres">
      <dgm:prSet presAssocID="{991DB567-C2DB-4FC0-BA5C-B67F7B1C0E16}" presName="connTx" presStyleLbl="parChTrans1D2" presStyleIdx="0" presStyleCnt="6"/>
      <dgm:spPr/>
    </dgm:pt>
    <dgm:pt modelId="{7F5EA49B-A703-456D-A43F-2E7A0323BA2A}" type="pres">
      <dgm:prSet presAssocID="{8CC3D808-9D7D-4AAD-8225-DBE0AC6B55C9}" presName="node" presStyleLbl="node1" presStyleIdx="0" presStyleCnt="6" custScaleX="151413" custScaleY="110465" custRadScaleRad="95420" custRadScaleInc="-6335">
        <dgm:presLayoutVars>
          <dgm:bulletEnabled val="1"/>
        </dgm:presLayoutVars>
      </dgm:prSet>
      <dgm:spPr/>
    </dgm:pt>
    <dgm:pt modelId="{D9B26B35-22F8-4C69-A324-FFA1AFCCF9CE}" type="pres">
      <dgm:prSet presAssocID="{5B6DC87C-840C-4AD7-B26F-573454901F8A}" presName="Name9" presStyleLbl="parChTrans1D2" presStyleIdx="1" presStyleCnt="6"/>
      <dgm:spPr/>
    </dgm:pt>
    <dgm:pt modelId="{07190EB8-9910-4E5A-A4A7-729089E9D6D4}" type="pres">
      <dgm:prSet presAssocID="{5B6DC87C-840C-4AD7-B26F-573454901F8A}" presName="connTx" presStyleLbl="parChTrans1D2" presStyleIdx="1" presStyleCnt="6"/>
      <dgm:spPr/>
    </dgm:pt>
    <dgm:pt modelId="{AE78EEF2-C514-4248-9589-E602C6481850}" type="pres">
      <dgm:prSet presAssocID="{3095C9D3-EEC2-4EF8-A55A-DC82B7BC8BE7}" presName="node" presStyleLbl="node1" presStyleIdx="1" presStyleCnt="6" custScaleX="155996" custScaleY="110595" custRadScaleRad="126195" custRadScaleInc="2056">
        <dgm:presLayoutVars>
          <dgm:bulletEnabled val="1"/>
        </dgm:presLayoutVars>
      </dgm:prSet>
      <dgm:spPr/>
    </dgm:pt>
    <dgm:pt modelId="{7E14D86F-D793-464D-A088-BE0A40040688}" type="pres">
      <dgm:prSet presAssocID="{27E608A3-E987-4530-93AE-DD9A883B4F0D}" presName="Name9" presStyleLbl="parChTrans1D2" presStyleIdx="2" presStyleCnt="6"/>
      <dgm:spPr/>
    </dgm:pt>
    <dgm:pt modelId="{AF528F44-7871-4F86-83A8-3720AE2DE5AC}" type="pres">
      <dgm:prSet presAssocID="{27E608A3-E987-4530-93AE-DD9A883B4F0D}" presName="connTx" presStyleLbl="parChTrans1D2" presStyleIdx="2" presStyleCnt="6"/>
      <dgm:spPr/>
    </dgm:pt>
    <dgm:pt modelId="{EB75D7C2-5034-4137-9030-F07E64705EE9}" type="pres">
      <dgm:prSet presAssocID="{B83B078E-B5FD-4FB2-9283-6516EEFC4544}" presName="node" presStyleLbl="node1" presStyleIdx="2" presStyleCnt="6" custScaleX="170090" custScaleY="99926" custRadScaleRad="121510" custRadScaleInc="-45349">
        <dgm:presLayoutVars>
          <dgm:bulletEnabled val="1"/>
        </dgm:presLayoutVars>
      </dgm:prSet>
      <dgm:spPr/>
    </dgm:pt>
    <dgm:pt modelId="{DBFA9A12-2AB5-40C3-BE62-A1F9FB74308B}" type="pres">
      <dgm:prSet presAssocID="{9781419D-B501-4F73-8FEA-574D7BB34232}" presName="Name9" presStyleLbl="parChTrans1D2" presStyleIdx="3" presStyleCnt="6"/>
      <dgm:spPr/>
    </dgm:pt>
    <dgm:pt modelId="{3CB894B8-54DE-49FD-8CEC-3456EBD69672}" type="pres">
      <dgm:prSet presAssocID="{9781419D-B501-4F73-8FEA-574D7BB34232}" presName="connTx" presStyleLbl="parChTrans1D2" presStyleIdx="3" presStyleCnt="6"/>
      <dgm:spPr/>
    </dgm:pt>
    <dgm:pt modelId="{BA5BE10B-8029-4660-84F8-1B01009257C7}" type="pres">
      <dgm:prSet presAssocID="{12714C38-5EA7-4632-89F4-1B77FC2FEDE6}" presName="node" presStyleLbl="node1" presStyleIdx="3" presStyleCnt="6" custScaleX="236276" custScaleY="119557" custRadScaleRad="92674" custRadScaleInc="12926">
        <dgm:presLayoutVars>
          <dgm:bulletEnabled val="1"/>
        </dgm:presLayoutVars>
      </dgm:prSet>
      <dgm:spPr/>
    </dgm:pt>
    <dgm:pt modelId="{DD25DD2D-E07A-4E17-98F0-28C288EF4DAC}" type="pres">
      <dgm:prSet presAssocID="{82FC06BA-FEDE-43AC-AFBB-C77BDDC5221D}" presName="Name9" presStyleLbl="parChTrans1D2" presStyleIdx="4" presStyleCnt="6"/>
      <dgm:spPr/>
    </dgm:pt>
    <dgm:pt modelId="{88F62E44-2864-4A9A-BECD-F1A7B113CF9A}" type="pres">
      <dgm:prSet presAssocID="{82FC06BA-FEDE-43AC-AFBB-C77BDDC5221D}" presName="connTx" presStyleLbl="parChTrans1D2" presStyleIdx="4" presStyleCnt="6"/>
      <dgm:spPr/>
    </dgm:pt>
    <dgm:pt modelId="{BE0E5756-B9D9-4DEB-8DB5-543805737FB5}" type="pres">
      <dgm:prSet presAssocID="{E377BA84-EF1B-4B05-B692-1448384F23E6}" presName="node" presStyleLbl="node1" presStyleIdx="4" presStyleCnt="6" custScaleX="176787" custScaleY="110595" custRadScaleRad="123502" custRadScaleInc="67440">
        <dgm:presLayoutVars>
          <dgm:bulletEnabled val="1"/>
        </dgm:presLayoutVars>
      </dgm:prSet>
      <dgm:spPr/>
    </dgm:pt>
    <dgm:pt modelId="{F1707EE7-F3CD-4CDD-B909-645B914896B5}" type="pres">
      <dgm:prSet presAssocID="{D032314E-B320-4284-A635-E915864114AC}" presName="Name9" presStyleLbl="parChTrans1D2" presStyleIdx="5" presStyleCnt="6"/>
      <dgm:spPr/>
    </dgm:pt>
    <dgm:pt modelId="{47FB9E67-3A10-4B45-A6CD-519A0ED3EB72}" type="pres">
      <dgm:prSet presAssocID="{D032314E-B320-4284-A635-E915864114AC}" presName="connTx" presStyleLbl="parChTrans1D2" presStyleIdx="5" presStyleCnt="6"/>
      <dgm:spPr/>
    </dgm:pt>
    <dgm:pt modelId="{00115302-2C35-4088-88F3-BED2263F259E}" type="pres">
      <dgm:prSet presAssocID="{42E418C7-1A87-402D-A238-970C5CB0350B}" presName="node" presStyleLbl="node1" presStyleIdx="5" presStyleCnt="6" custScaleX="160461" custScaleY="115066" custRadScaleRad="149304" custRadScaleInc="8830">
        <dgm:presLayoutVars>
          <dgm:bulletEnabled val="1"/>
        </dgm:presLayoutVars>
      </dgm:prSet>
      <dgm:spPr/>
    </dgm:pt>
  </dgm:ptLst>
  <dgm:cxnLst>
    <dgm:cxn modelId="{577ACA02-08D6-410B-B333-4557FF9242CC}" srcId="{41CFD327-6E9E-4EF5-B87B-95BB5A1D47F6}" destId="{12714C38-5EA7-4632-89F4-1B77FC2FEDE6}" srcOrd="3" destOrd="0" parTransId="{9781419D-B501-4F73-8FEA-574D7BB34232}" sibTransId="{48D0DD7C-7710-4B6A-92DF-ED9FA1DC0825}"/>
    <dgm:cxn modelId="{2DCA7D05-0BE3-4705-9E73-AB215C7D5168}" type="presOf" srcId="{D032314E-B320-4284-A635-E915864114AC}" destId="{47FB9E67-3A10-4B45-A6CD-519A0ED3EB72}" srcOrd="1" destOrd="0" presId="urn:microsoft.com/office/officeart/2005/8/layout/radial1"/>
    <dgm:cxn modelId="{0C4EE60B-8C72-48EA-8AF8-E2C1F5635671}" srcId="{41CFD327-6E9E-4EF5-B87B-95BB5A1D47F6}" destId="{8CC3D808-9D7D-4AAD-8225-DBE0AC6B55C9}" srcOrd="0" destOrd="0" parTransId="{991DB567-C2DB-4FC0-BA5C-B67F7B1C0E16}" sibTransId="{1A892820-B45B-44FD-978A-4422972B618E}"/>
    <dgm:cxn modelId="{E85A7A23-2F0B-42D1-9409-D264B464D7C2}" type="presOf" srcId="{42E418C7-1A87-402D-A238-970C5CB0350B}" destId="{00115302-2C35-4088-88F3-BED2263F259E}" srcOrd="0" destOrd="0" presId="urn:microsoft.com/office/officeart/2005/8/layout/radial1"/>
    <dgm:cxn modelId="{E05A202A-709B-4671-A3FE-AE74C7F96A3C}" srcId="{41CFD327-6E9E-4EF5-B87B-95BB5A1D47F6}" destId="{E377BA84-EF1B-4B05-B692-1448384F23E6}" srcOrd="4" destOrd="0" parTransId="{82FC06BA-FEDE-43AC-AFBB-C77BDDC5221D}" sibTransId="{C497C825-6964-4669-8097-94FF93EA20F7}"/>
    <dgm:cxn modelId="{94EF543C-9E54-4F77-9D71-4E938B847FA7}" srcId="{FE2C0413-D348-4FD3-AD92-2739A547B173}" destId="{41CFD327-6E9E-4EF5-B87B-95BB5A1D47F6}" srcOrd="0" destOrd="0" parTransId="{26CF5EA1-F0DB-447A-8EAB-7E5CE5559A34}" sibTransId="{FDD05284-8038-4105-AA86-F7B0E297BBC9}"/>
    <dgm:cxn modelId="{4BD4D95F-4077-4158-999D-CC18CC98EB60}" type="presOf" srcId="{82FC06BA-FEDE-43AC-AFBB-C77BDDC5221D}" destId="{88F62E44-2864-4A9A-BECD-F1A7B113CF9A}" srcOrd="1" destOrd="0" presId="urn:microsoft.com/office/officeart/2005/8/layout/radial1"/>
    <dgm:cxn modelId="{9564BF42-45EC-422D-9ADD-3A48E5DA150C}" type="presOf" srcId="{5B6DC87C-840C-4AD7-B26F-573454901F8A}" destId="{07190EB8-9910-4E5A-A4A7-729089E9D6D4}" srcOrd="1" destOrd="0" presId="urn:microsoft.com/office/officeart/2005/8/layout/radial1"/>
    <dgm:cxn modelId="{81858348-D5BA-4569-BC72-2E2E2C0BB075}" srcId="{41CFD327-6E9E-4EF5-B87B-95BB5A1D47F6}" destId="{42E418C7-1A87-402D-A238-970C5CB0350B}" srcOrd="5" destOrd="0" parTransId="{D032314E-B320-4284-A635-E915864114AC}" sibTransId="{55C026A5-714D-4419-AE9C-FAD816075054}"/>
    <dgm:cxn modelId="{0A5BD34C-B379-4D2F-8231-6BC91BF32F85}" type="presOf" srcId="{991DB567-C2DB-4FC0-BA5C-B67F7B1C0E16}" destId="{C49F52B2-CFBD-4753-8E0B-898E3890F577}" srcOrd="0" destOrd="0" presId="urn:microsoft.com/office/officeart/2005/8/layout/radial1"/>
    <dgm:cxn modelId="{A1AD434E-7449-4F00-A098-7BB399EA3F93}" srcId="{41CFD327-6E9E-4EF5-B87B-95BB5A1D47F6}" destId="{B83B078E-B5FD-4FB2-9283-6516EEFC4544}" srcOrd="2" destOrd="0" parTransId="{27E608A3-E987-4530-93AE-DD9A883B4F0D}" sibTransId="{0B6F0902-752B-4F87-92A4-91817611E9F2}"/>
    <dgm:cxn modelId="{5DEA3A72-9063-499C-BAB0-70B0F5E9DF12}" type="presOf" srcId="{27E608A3-E987-4530-93AE-DD9A883B4F0D}" destId="{AF528F44-7871-4F86-83A8-3720AE2DE5AC}" srcOrd="1" destOrd="0" presId="urn:microsoft.com/office/officeart/2005/8/layout/radial1"/>
    <dgm:cxn modelId="{BE52E683-BC74-4031-A2AA-8821CEE261F7}" type="presOf" srcId="{991DB567-C2DB-4FC0-BA5C-B67F7B1C0E16}" destId="{0F496205-4B62-4C5A-8134-B962D5D5C0D9}" srcOrd="1" destOrd="0" presId="urn:microsoft.com/office/officeart/2005/8/layout/radial1"/>
    <dgm:cxn modelId="{3EF80F87-408B-41CF-8DED-A8ACA52BC099}" type="presOf" srcId="{D032314E-B320-4284-A635-E915864114AC}" destId="{F1707EE7-F3CD-4CDD-B909-645B914896B5}" srcOrd="0" destOrd="0" presId="urn:microsoft.com/office/officeart/2005/8/layout/radial1"/>
    <dgm:cxn modelId="{ECCE3A89-A82E-40A9-8279-A62B379EEF7C}" type="presOf" srcId="{27E608A3-E987-4530-93AE-DD9A883B4F0D}" destId="{7E14D86F-D793-464D-A088-BE0A40040688}" srcOrd="0" destOrd="0" presId="urn:microsoft.com/office/officeart/2005/8/layout/radial1"/>
    <dgm:cxn modelId="{22310E92-F7CE-43B3-8995-E60317658126}" type="presOf" srcId="{5B6DC87C-840C-4AD7-B26F-573454901F8A}" destId="{D9B26B35-22F8-4C69-A324-FFA1AFCCF9CE}" srcOrd="0" destOrd="0" presId="urn:microsoft.com/office/officeart/2005/8/layout/radial1"/>
    <dgm:cxn modelId="{ADB36798-C1B5-484B-B15F-B69092393B46}" type="presOf" srcId="{B83B078E-B5FD-4FB2-9283-6516EEFC4544}" destId="{EB75D7C2-5034-4137-9030-F07E64705EE9}" srcOrd="0" destOrd="0" presId="urn:microsoft.com/office/officeart/2005/8/layout/radial1"/>
    <dgm:cxn modelId="{3386F6A1-3166-4399-A430-13408D37BD62}" type="presOf" srcId="{82FC06BA-FEDE-43AC-AFBB-C77BDDC5221D}" destId="{DD25DD2D-E07A-4E17-98F0-28C288EF4DAC}" srcOrd="0" destOrd="0" presId="urn:microsoft.com/office/officeart/2005/8/layout/radial1"/>
    <dgm:cxn modelId="{E4EFE1A4-273E-4909-AC5E-86298F37DCD7}" type="presOf" srcId="{9781419D-B501-4F73-8FEA-574D7BB34232}" destId="{3CB894B8-54DE-49FD-8CEC-3456EBD69672}" srcOrd="1" destOrd="0" presId="urn:microsoft.com/office/officeart/2005/8/layout/radial1"/>
    <dgm:cxn modelId="{E8F66FA7-D258-4624-B17E-7D38AEC30D37}" type="presOf" srcId="{9781419D-B501-4F73-8FEA-574D7BB34232}" destId="{DBFA9A12-2AB5-40C3-BE62-A1F9FB74308B}" srcOrd="0" destOrd="0" presId="urn:microsoft.com/office/officeart/2005/8/layout/radial1"/>
    <dgm:cxn modelId="{9E62ADAD-FF62-4CCF-92DE-5CF8A024D82A}" srcId="{41CFD327-6E9E-4EF5-B87B-95BB5A1D47F6}" destId="{3095C9D3-EEC2-4EF8-A55A-DC82B7BC8BE7}" srcOrd="1" destOrd="0" parTransId="{5B6DC87C-840C-4AD7-B26F-573454901F8A}" sibTransId="{B6D7A3C5-6AC0-49A4-8F87-3726AE077350}"/>
    <dgm:cxn modelId="{31729EB3-A20A-487D-B976-FC97169FAD63}" type="presOf" srcId="{41CFD327-6E9E-4EF5-B87B-95BB5A1D47F6}" destId="{477CDD18-160E-471F-BAC7-0FE43D378E7A}" srcOrd="0" destOrd="0" presId="urn:microsoft.com/office/officeart/2005/8/layout/radial1"/>
    <dgm:cxn modelId="{B8E547C1-06AA-49E1-B376-5A18093A03B7}" type="presOf" srcId="{8CC3D808-9D7D-4AAD-8225-DBE0AC6B55C9}" destId="{7F5EA49B-A703-456D-A43F-2E7A0323BA2A}" srcOrd="0" destOrd="0" presId="urn:microsoft.com/office/officeart/2005/8/layout/radial1"/>
    <dgm:cxn modelId="{0AC030C6-9583-4B45-B783-5DC7F178806C}" type="presOf" srcId="{E377BA84-EF1B-4B05-B692-1448384F23E6}" destId="{BE0E5756-B9D9-4DEB-8DB5-543805737FB5}" srcOrd="0" destOrd="0" presId="urn:microsoft.com/office/officeart/2005/8/layout/radial1"/>
    <dgm:cxn modelId="{37965AD3-E0BB-4866-9FFD-F7A6A25F44E7}" type="presOf" srcId="{FE2C0413-D348-4FD3-AD92-2739A547B173}" destId="{27EE49C4-10E6-47B4-B5DD-5E4804F31442}" srcOrd="0" destOrd="0" presId="urn:microsoft.com/office/officeart/2005/8/layout/radial1"/>
    <dgm:cxn modelId="{D903BFDD-DBBB-4BCD-9D41-28B2D817A57D}" type="presOf" srcId="{3095C9D3-EEC2-4EF8-A55A-DC82B7BC8BE7}" destId="{AE78EEF2-C514-4248-9589-E602C6481850}" srcOrd="0" destOrd="0" presId="urn:microsoft.com/office/officeart/2005/8/layout/radial1"/>
    <dgm:cxn modelId="{8B4B03DE-D8AA-4DF6-8449-E9A65445211C}" type="presOf" srcId="{12714C38-5EA7-4632-89F4-1B77FC2FEDE6}" destId="{BA5BE10B-8029-4660-84F8-1B01009257C7}" srcOrd="0" destOrd="0" presId="urn:microsoft.com/office/officeart/2005/8/layout/radial1"/>
    <dgm:cxn modelId="{C268F648-3205-416E-B530-BC16002C31B4}" type="presParOf" srcId="{27EE49C4-10E6-47B4-B5DD-5E4804F31442}" destId="{477CDD18-160E-471F-BAC7-0FE43D378E7A}" srcOrd="0" destOrd="0" presId="urn:microsoft.com/office/officeart/2005/8/layout/radial1"/>
    <dgm:cxn modelId="{440107B2-7B3C-4715-9458-636EDED6D25E}" type="presParOf" srcId="{27EE49C4-10E6-47B4-B5DD-5E4804F31442}" destId="{C49F52B2-CFBD-4753-8E0B-898E3890F577}" srcOrd="1" destOrd="0" presId="urn:microsoft.com/office/officeart/2005/8/layout/radial1"/>
    <dgm:cxn modelId="{40F2DF34-90B3-4BE7-A539-00DD692AC848}" type="presParOf" srcId="{C49F52B2-CFBD-4753-8E0B-898E3890F577}" destId="{0F496205-4B62-4C5A-8134-B962D5D5C0D9}" srcOrd="0" destOrd="0" presId="urn:microsoft.com/office/officeart/2005/8/layout/radial1"/>
    <dgm:cxn modelId="{E2AE19EC-CC79-4D9E-9F6E-190716BFEBAB}" type="presParOf" srcId="{27EE49C4-10E6-47B4-B5DD-5E4804F31442}" destId="{7F5EA49B-A703-456D-A43F-2E7A0323BA2A}" srcOrd="2" destOrd="0" presId="urn:microsoft.com/office/officeart/2005/8/layout/radial1"/>
    <dgm:cxn modelId="{E8B1ACD2-9470-4E11-96C5-BF312F20EFE0}" type="presParOf" srcId="{27EE49C4-10E6-47B4-B5DD-5E4804F31442}" destId="{D9B26B35-22F8-4C69-A324-FFA1AFCCF9CE}" srcOrd="3" destOrd="0" presId="urn:microsoft.com/office/officeart/2005/8/layout/radial1"/>
    <dgm:cxn modelId="{3E8129E3-36ED-4275-88FA-DC22F894B781}" type="presParOf" srcId="{D9B26B35-22F8-4C69-A324-FFA1AFCCF9CE}" destId="{07190EB8-9910-4E5A-A4A7-729089E9D6D4}" srcOrd="0" destOrd="0" presId="urn:microsoft.com/office/officeart/2005/8/layout/radial1"/>
    <dgm:cxn modelId="{B4877F7C-5124-444A-8CDF-0F0D49086049}" type="presParOf" srcId="{27EE49C4-10E6-47B4-B5DD-5E4804F31442}" destId="{AE78EEF2-C514-4248-9589-E602C6481850}" srcOrd="4" destOrd="0" presId="urn:microsoft.com/office/officeart/2005/8/layout/radial1"/>
    <dgm:cxn modelId="{3D6662B5-C7CC-4011-9AA8-51E645DD0044}" type="presParOf" srcId="{27EE49C4-10E6-47B4-B5DD-5E4804F31442}" destId="{7E14D86F-D793-464D-A088-BE0A40040688}" srcOrd="5" destOrd="0" presId="urn:microsoft.com/office/officeart/2005/8/layout/radial1"/>
    <dgm:cxn modelId="{76B0C604-509D-43E8-B03E-77AAE9010D7D}" type="presParOf" srcId="{7E14D86F-D793-464D-A088-BE0A40040688}" destId="{AF528F44-7871-4F86-83A8-3720AE2DE5AC}" srcOrd="0" destOrd="0" presId="urn:microsoft.com/office/officeart/2005/8/layout/radial1"/>
    <dgm:cxn modelId="{73A80EC3-C969-4FCD-B5D9-24506FE8E5DB}" type="presParOf" srcId="{27EE49C4-10E6-47B4-B5DD-5E4804F31442}" destId="{EB75D7C2-5034-4137-9030-F07E64705EE9}" srcOrd="6" destOrd="0" presId="urn:microsoft.com/office/officeart/2005/8/layout/radial1"/>
    <dgm:cxn modelId="{9CBEA7F8-4236-4942-835C-AC585C40AE31}" type="presParOf" srcId="{27EE49C4-10E6-47B4-B5DD-5E4804F31442}" destId="{DBFA9A12-2AB5-40C3-BE62-A1F9FB74308B}" srcOrd="7" destOrd="0" presId="urn:microsoft.com/office/officeart/2005/8/layout/radial1"/>
    <dgm:cxn modelId="{85FF393E-122E-4FBE-9DE9-5D20CF220BC6}" type="presParOf" srcId="{DBFA9A12-2AB5-40C3-BE62-A1F9FB74308B}" destId="{3CB894B8-54DE-49FD-8CEC-3456EBD69672}" srcOrd="0" destOrd="0" presId="urn:microsoft.com/office/officeart/2005/8/layout/radial1"/>
    <dgm:cxn modelId="{8FC53294-379D-4B9E-8CEF-E64F3EC422D4}" type="presParOf" srcId="{27EE49C4-10E6-47B4-B5DD-5E4804F31442}" destId="{BA5BE10B-8029-4660-84F8-1B01009257C7}" srcOrd="8" destOrd="0" presId="urn:microsoft.com/office/officeart/2005/8/layout/radial1"/>
    <dgm:cxn modelId="{4CFD3095-C075-4135-9FAD-8AD0E8C610F6}" type="presParOf" srcId="{27EE49C4-10E6-47B4-B5DD-5E4804F31442}" destId="{DD25DD2D-E07A-4E17-98F0-28C288EF4DAC}" srcOrd="9" destOrd="0" presId="urn:microsoft.com/office/officeart/2005/8/layout/radial1"/>
    <dgm:cxn modelId="{BDFBEEE2-0716-43BD-863E-0C51F74FDDB1}" type="presParOf" srcId="{DD25DD2D-E07A-4E17-98F0-28C288EF4DAC}" destId="{88F62E44-2864-4A9A-BECD-F1A7B113CF9A}" srcOrd="0" destOrd="0" presId="urn:microsoft.com/office/officeart/2005/8/layout/radial1"/>
    <dgm:cxn modelId="{DFD14FEA-2A7B-4FDA-92BD-E535D65F1585}" type="presParOf" srcId="{27EE49C4-10E6-47B4-B5DD-5E4804F31442}" destId="{BE0E5756-B9D9-4DEB-8DB5-543805737FB5}" srcOrd="10" destOrd="0" presId="urn:microsoft.com/office/officeart/2005/8/layout/radial1"/>
    <dgm:cxn modelId="{8EC5A3CD-BF79-48CE-8429-944E097C4AB9}" type="presParOf" srcId="{27EE49C4-10E6-47B4-B5DD-5E4804F31442}" destId="{F1707EE7-F3CD-4CDD-B909-645B914896B5}" srcOrd="11" destOrd="0" presId="urn:microsoft.com/office/officeart/2005/8/layout/radial1"/>
    <dgm:cxn modelId="{1966C8C5-282D-49AD-840F-6D1E93534390}" type="presParOf" srcId="{F1707EE7-F3CD-4CDD-B909-645B914896B5}" destId="{47FB9E67-3A10-4B45-A6CD-519A0ED3EB72}" srcOrd="0" destOrd="0" presId="urn:microsoft.com/office/officeart/2005/8/layout/radial1"/>
    <dgm:cxn modelId="{083C6108-FB7C-498C-B44E-942C7F61AE28}" type="presParOf" srcId="{27EE49C4-10E6-47B4-B5DD-5E4804F31442}" destId="{00115302-2C35-4088-88F3-BED2263F259E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7CDD18-160E-471F-BAC7-0FE43D378E7A}">
      <dsp:nvSpPr>
        <dsp:cNvPr id="0" name=""/>
        <dsp:cNvSpPr/>
      </dsp:nvSpPr>
      <dsp:spPr>
        <a:xfrm>
          <a:off x="3357552" y="2285973"/>
          <a:ext cx="2714647" cy="1887163"/>
        </a:xfrm>
        <a:prstGeom prst="ellipse">
          <a:avLst/>
        </a:prstGeom>
        <a:solidFill>
          <a:schemeClr val="dk1"/>
        </a:solidFill>
        <a:ln w="19050" cap="flat" cmpd="sng" algn="ctr">
          <a:solidFill>
            <a:schemeClr val="lt1"/>
          </a:solidFill>
          <a:prstDash val="sysDot"/>
        </a:ln>
        <a:effectLst/>
      </dsp:spPr>
      <dsp:style>
        <a:lnRef idx="3">
          <a:schemeClr val="lt1"/>
        </a:lnRef>
        <a:fillRef idx="1">
          <a:schemeClr val="dk1"/>
        </a:fillRef>
        <a:effectRef idx="1">
          <a:schemeClr val="dk1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000" b="1" kern="1200" dirty="0">
              <a:latin typeface="Monotype Corsiva" pitchFamily="66" charset="0"/>
              <a:cs typeface="Times New Roman" pitchFamily="18" charset="0"/>
            </a:rPr>
            <a:t>Способы перемещения</a:t>
          </a:r>
          <a:endParaRPr lang="ru-RU" sz="3000" kern="1200" dirty="0">
            <a:latin typeface="Monotype Corsiva" pitchFamily="66" charset="0"/>
            <a:cs typeface="Times New Roman" pitchFamily="18" charset="0"/>
          </a:endParaRPr>
        </a:p>
      </dsp:txBody>
      <dsp:txXfrm>
        <a:off x="3755103" y="2562342"/>
        <a:ext cx="1919545" cy="1334425"/>
      </dsp:txXfrm>
    </dsp:sp>
    <dsp:sp modelId="{C49F52B2-CFBD-4753-8E0B-898E3890F577}">
      <dsp:nvSpPr>
        <dsp:cNvPr id="0" name=""/>
        <dsp:cNvSpPr/>
      </dsp:nvSpPr>
      <dsp:spPr>
        <a:xfrm rot="15903595">
          <a:off x="4521686" y="2166563"/>
          <a:ext cx="205831" cy="37148"/>
        </a:xfrm>
        <a:custGeom>
          <a:avLst/>
          <a:gdLst/>
          <a:ahLst/>
          <a:cxnLst/>
          <a:rect l="0" t="0" r="0" b="0"/>
          <a:pathLst>
            <a:path>
              <a:moveTo>
                <a:pt x="0" y="18574"/>
              </a:moveTo>
              <a:lnTo>
                <a:pt x="205831" y="18574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 rot="10800000">
        <a:off x="4619456" y="2179992"/>
        <a:ext cx="10291" cy="10291"/>
      </dsp:txXfrm>
    </dsp:sp>
    <dsp:sp modelId="{7F5EA49B-A703-456D-A43F-2E7A0323BA2A}">
      <dsp:nvSpPr>
        <dsp:cNvPr id="0" name=""/>
        <dsp:cNvSpPr/>
      </dsp:nvSpPr>
      <dsp:spPr>
        <a:xfrm>
          <a:off x="3097119" y="15"/>
          <a:ext cx="2857411" cy="2084655"/>
        </a:xfrm>
        <a:prstGeom prst="ellipse">
          <a:avLst/>
        </a:prstGeom>
        <a:solidFill>
          <a:schemeClr val="accent2"/>
        </a:solidFill>
        <a:ln w="19050" cap="flat" cmpd="sng" algn="ctr">
          <a:solidFill>
            <a:schemeClr val="lt1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/>
            <a:t>Колёсные</a:t>
          </a:r>
          <a:r>
            <a:rPr lang="ru-RU" sz="1500" b="1" kern="1200" dirty="0"/>
            <a:t> и гусеничные роботы</a:t>
          </a:r>
          <a:endParaRPr lang="ru-RU" sz="1500" kern="1200" dirty="0"/>
        </a:p>
      </dsp:txBody>
      <dsp:txXfrm>
        <a:off x="3515577" y="305306"/>
        <a:ext cx="2020495" cy="1474073"/>
      </dsp:txXfrm>
    </dsp:sp>
    <dsp:sp modelId="{D9B26B35-22F8-4C69-A324-FFA1AFCCF9CE}">
      <dsp:nvSpPr>
        <dsp:cNvPr id="0" name=""/>
        <dsp:cNvSpPr/>
      </dsp:nvSpPr>
      <dsp:spPr>
        <a:xfrm rot="19933050">
          <a:off x="5775275" y="2554670"/>
          <a:ext cx="370652" cy="37148"/>
        </a:xfrm>
        <a:custGeom>
          <a:avLst/>
          <a:gdLst/>
          <a:ahLst/>
          <a:cxnLst/>
          <a:rect l="0" t="0" r="0" b="0"/>
          <a:pathLst>
            <a:path>
              <a:moveTo>
                <a:pt x="0" y="18574"/>
              </a:moveTo>
              <a:lnTo>
                <a:pt x="370652" y="18574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5951334" y="2563978"/>
        <a:ext cx="18532" cy="18532"/>
      </dsp:txXfrm>
    </dsp:sp>
    <dsp:sp modelId="{AE78EEF2-C514-4248-9589-E602C6481850}">
      <dsp:nvSpPr>
        <dsp:cNvPr id="0" name=""/>
        <dsp:cNvSpPr/>
      </dsp:nvSpPr>
      <dsp:spPr>
        <a:xfrm>
          <a:off x="5834057" y="820863"/>
          <a:ext cx="2943900" cy="2087108"/>
        </a:xfrm>
        <a:prstGeom prst="ellipse">
          <a:avLst/>
        </a:prstGeom>
        <a:solidFill>
          <a:schemeClr val="accent3"/>
        </a:solidFill>
        <a:ln w="19050" cap="flat" cmpd="sng" algn="ctr">
          <a:solidFill>
            <a:schemeClr val="lt1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/>
            <a:t>Летающие</a:t>
          </a:r>
          <a:r>
            <a:rPr lang="ru-RU" sz="1500" b="1" kern="1200" dirty="0"/>
            <a:t> роботы</a:t>
          </a:r>
          <a:endParaRPr lang="ru-RU" sz="1500" kern="1200" dirty="0"/>
        </a:p>
      </dsp:txBody>
      <dsp:txXfrm>
        <a:off x="6265181" y="1126513"/>
        <a:ext cx="2081652" cy="1475808"/>
      </dsp:txXfrm>
    </dsp:sp>
    <dsp:sp modelId="{7E14D86F-D793-464D-A088-BE0A40040688}">
      <dsp:nvSpPr>
        <dsp:cNvPr id="0" name=""/>
        <dsp:cNvSpPr/>
      </dsp:nvSpPr>
      <dsp:spPr>
        <a:xfrm rot="1196968">
          <a:off x="5912163" y="3681275"/>
          <a:ext cx="196786" cy="37148"/>
        </a:xfrm>
        <a:custGeom>
          <a:avLst/>
          <a:gdLst/>
          <a:ahLst/>
          <a:cxnLst/>
          <a:rect l="0" t="0" r="0" b="0"/>
          <a:pathLst>
            <a:path>
              <a:moveTo>
                <a:pt x="0" y="18574"/>
              </a:moveTo>
              <a:lnTo>
                <a:pt x="196786" y="18574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6005636" y="3694930"/>
        <a:ext cx="9839" cy="9839"/>
      </dsp:txXfrm>
    </dsp:sp>
    <dsp:sp modelId="{EB75D7C2-5034-4137-9030-F07E64705EE9}">
      <dsp:nvSpPr>
        <dsp:cNvPr id="0" name=""/>
        <dsp:cNvSpPr/>
      </dsp:nvSpPr>
      <dsp:spPr>
        <a:xfrm>
          <a:off x="5863470" y="3286125"/>
          <a:ext cx="3209877" cy="1885767"/>
        </a:xfrm>
        <a:prstGeom prst="ellipse">
          <a:avLst/>
        </a:prstGeom>
        <a:solidFill>
          <a:schemeClr val="accent5"/>
        </a:solidFill>
        <a:ln w="19050" cap="flat" cmpd="sng" algn="ctr">
          <a:solidFill>
            <a:schemeClr val="lt1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/>
            <a:t>Плавающие</a:t>
          </a:r>
          <a:r>
            <a:rPr lang="ru-RU" sz="1500" b="1" kern="1200" dirty="0"/>
            <a:t> роботы</a:t>
          </a:r>
          <a:endParaRPr lang="ru-RU" sz="1500" kern="1200" dirty="0"/>
        </a:p>
      </dsp:txBody>
      <dsp:txXfrm>
        <a:off x="6333546" y="3562289"/>
        <a:ext cx="2269725" cy="1333439"/>
      </dsp:txXfrm>
    </dsp:sp>
    <dsp:sp modelId="{DBFA9A12-2AB5-40C3-BE62-A1F9FB74308B}">
      <dsp:nvSpPr>
        <dsp:cNvPr id="0" name=""/>
        <dsp:cNvSpPr/>
      </dsp:nvSpPr>
      <dsp:spPr>
        <a:xfrm rot="5774023">
          <a:off x="4410464" y="4332668"/>
          <a:ext cx="363779" cy="37148"/>
        </a:xfrm>
        <a:custGeom>
          <a:avLst/>
          <a:gdLst/>
          <a:ahLst/>
          <a:cxnLst/>
          <a:rect l="0" t="0" r="0" b="0"/>
          <a:pathLst>
            <a:path>
              <a:moveTo>
                <a:pt x="0" y="18574"/>
              </a:moveTo>
              <a:lnTo>
                <a:pt x="363779" y="18574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 rot="10800000">
        <a:off x="4583259" y="4342148"/>
        <a:ext cx="18188" cy="18188"/>
      </dsp:txXfrm>
    </dsp:sp>
    <dsp:sp modelId="{BA5BE10B-8029-4660-84F8-1B01009257C7}">
      <dsp:nvSpPr>
        <dsp:cNvPr id="0" name=""/>
        <dsp:cNvSpPr/>
      </dsp:nvSpPr>
      <dsp:spPr>
        <a:xfrm>
          <a:off x="2220109" y="4530337"/>
          <a:ext cx="4458915" cy="2256236"/>
        </a:xfrm>
        <a:prstGeom prst="ellipse">
          <a:avLst/>
        </a:prstGeom>
        <a:solidFill>
          <a:schemeClr val="accent4">
            <a:hueOff val="2849765"/>
            <a:satOff val="7207"/>
            <a:lumOff val="-47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Роботы, </a:t>
          </a:r>
          <a:r>
            <a:rPr lang="ru-RU" sz="2400" b="1" kern="1200" dirty="0"/>
            <a:t>перемещающиеся по вертикали</a:t>
          </a:r>
          <a:endParaRPr lang="ru-RU" sz="2400" kern="1200" dirty="0"/>
        </a:p>
      </dsp:txBody>
      <dsp:txXfrm>
        <a:off x="2873102" y="4860755"/>
        <a:ext cx="3152929" cy="1595400"/>
      </dsp:txXfrm>
    </dsp:sp>
    <dsp:sp modelId="{DD25DD2D-E07A-4E17-98F0-28C288EF4DAC}">
      <dsp:nvSpPr>
        <dsp:cNvPr id="0" name=""/>
        <dsp:cNvSpPr/>
      </dsp:nvSpPr>
      <dsp:spPr>
        <a:xfrm rot="10054248">
          <a:off x="3239318" y="3515930"/>
          <a:ext cx="183857" cy="37148"/>
        </a:xfrm>
        <a:custGeom>
          <a:avLst/>
          <a:gdLst/>
          <a:ahLst/>
          <a:cxnLst/>
          <a:rect l="0" t="0" r="0" b="0"/>
          <a:pathLst>
            <a:path>
              <a:moveTo>
                <a:pt x="0" y="18574"/>
              </a:moveTo>
              <a:lnTo>
                <a:pt x="183857" y="18574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 rot="10800000">
        <a:off x="3326650" y="3529908"/>
        <a:ext cx="9192" cy="9192"/>
      </dsp:txXfrm>
    </dsp:sp>
    <dsp:sp modelId="{BE0E5756-B9D9-4DEB-8DB5-543805737FB5}">
      <dsp:nvSpPr>
        <dsp:cNvPr id="0" name=""/>
        <dsp:cNvSpPr/>
      </dsp:nvSpPr>
      <dsp:spPr>
        <a:xfrm>
          <a:off x="0" y="2857499"/>
          <a:ext cx="3336260" cy="2087108"/>
        </a:xfrm>
        <a:prstGeom prst="ellipse">
          <a:avLst/>
        </a:prstGeom>
        <a:solidFill>
          <a:schemeClr val="accent4">
            <a:hueOff val="3799686"/>
            <a:satOff val="9609"/>
            <a:lumOff val="-62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b="1" kern="1200" dirty="0"/>
            <a:t>Змееподобные</a:t>
          </a:r>
          <a:r>
            <a:rPr lang="ru-RU" sz="1900" b="1" kern="1200" dirty="0"/>
            <a:t> роботы</a:t>
          </a:r>
          <a:endParaRPr lang="ru-RU" sz="1900" kern="1200" dirty="0"/>
        </a:p>
      </dsp:txBody>
      <dsp:txXfrm>
        <a:off x="488584" y="3163149"/>
        <a:ext cx="2359092" cy="1475808"/>
      </dsp:txXfrm>
    </dsp:sp>
    <dsp:sp modelId="{F1707EE7-F3CD-4CDD-B909-645B914896B5}">
      <dsp:nvSpPr>
        <dsp:cNvPr id="0" name=""/>
        <dsp:cNvSpPr/>
      </dsp:nvSpPr>
      <dsp:spPr>
        <a:xfrm rot="12579818">
          <a:off x="2626913" y="2338113"/>
          <a:ext cx="1110808" cy="37148"/>
        </a:xfrm>
        <a:custGeom>
          <a:avLst/>
          <a:gdLst/>
          <a:ahLst/>
          <a:cxnLst/>
          <a:rect l="0" t="0" r="0" b="0"/>
          <a:pathLst>
            <a:path>
              <a:moveTo>
                <a:pt x="0" y="18574"/>
              </a:moveTo>
              <a:lnTo>
                <a:pt x="1110808" y="18574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 rot="10800000">
        <a:off x="3154547" y="2328917"/>
        <a:ext cx="55540" cy="55540"/>
      </dsp:txXfrm>
    </dsp:sp>
    <dsp:sp modelId="{00115302-2C35-4088-88F3-BED2263F259E}">
      <dsp:nvSpPr>
        <dsp:cNvPr id="0" name=""/>
        <dsp:cNvSpPr/>
      </dsp:nvSpPr>
      <dsp:spPr>
        <a:xfrm>
          <a:off x="0" y="320802"/>
          <a:ext cx="3028162" cy="2171483"/>
        </a:xfrm>
        <a:prstGeom prst="ellipse">
          <a:avLst/>
        </a:prstGeom>
        <a:solidFill>
          <a:schemeClr val="accent4">
            <a:hueOff val="4749608"/>
            <a:satOff val="12011"/>
            <a:lumOff val="-78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/>
            <a:t>Шагающие</a:t>
          </a:r>
          <a:r>
            <a:rPr lang="ru-RU" sz="1500" b="1" kern="1200" dirty="0"/>
            <a:t>                                                роботы</a:t>
          </a:r>
          <a:endParaRPr lang="ru-RU" sz="1500" kern="1200" dirty="0"/>
        </a:p>
      </dsp:txBody>
      <dsp:txXfrm>
        <a:off x="443464" y="638808"/>
        <a:ext cx="2141234" cy="15354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fld id="{FD7BD950-6599-4AC9-AFE6-2F32C3AE581A}" type="datetimeFigureOut">
              <a:rPr lang="ru-RU" smtClean="0"/>
              <a:pPr/>
              <a:t>02.12.2024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fld id="{8B0AB7B8-536C-4DDC-A6E1-08F6DE4C32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5855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BD950-6599-4AC9-AFE6-2F32C3AE581A}" type="datetimeFigureOut">
              <a:rPr lang="ru-RU" smtClean="0"/>
              <a:pPr/>
              <a:t>02.12.2024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AB7B8-536C-4DDC-A6E1-08F6DE4C32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0480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FD7BD950-6599-4AC9-AFE6-2F32C3AE581A}" type="datetimeFigureOut">
              <a:rPr lang="ru-RU" smtClean="0"/>
              <a:pPr/>
              <a:t>02.12.2024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8B0AB7B8-536C-4DDC-A6E1-08F6DE4C32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24786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FD7BD950-6599-4AC9-AFE6-2F32C3AE581A}" type="datetimeFigureOut">
              <a:rPr lang="ru-RU" smtClean="0"/>
              <a:pPr/>
              <a:t>02.12.2024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8B0AB7B8-536C-4DDC-A6E1-08F6DE4C325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083869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FD7BD950-6599-4AC9-AFE6-2F32C3AE581A}" type="datetimeFigureOut">
              <a:rPr lang="ru-RU" smtClean="0"/>
              <a:pPr/>
              <a:t>02.12.2024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8B0AB7B8-536C-4DDC-A6E1-08F6DE4C32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23376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BD950-6599-4AC9-AFE6-2F32C3AE581A}" type="datetimeFigureOut">
              <a:rPr lang="ru-RU" smtClean="0"/>
              <a:pPr/>
              <a:t>02.12.2024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AB7B8-536C-4DDC-A6E1-08F6DE4C32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64050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BD950-6599-4AC9-AFE6-2F32C3AE581A}" type="datetimeFigureOut">
              <a:rPr lang="ru-RU" smtClean="0"/>
              <a:pPr/>
              <a:t>02.12.2024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AB7B8-536C-4DDC-A6E1-08F6DE4C32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16022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BD950-6599-4AC9-AFE6-2F32C3AE581A}" type="datetimeFigureOut">
              <a:rPr lang="ru-RU" smtClean="0"/>
              <a:pPr/>
              <a:t>02.12.2024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AB7B8-536C-4DDC-A6E1-08F6DE4C32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829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FD7BD950-6599-4AC9-AFE6-2F32C3AE581A}" type="datetimeFigureOut">
              <a:rPr lang="ru-RU" smtClean="0"/>
              <a:pPr/>
              <a:t>02.12.2024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8B0AB7B8-536C-4DDC-A6E1-08F6DE4C32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6638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BD950-6599-4AC9-AFE6-2F32C3AE581A}" type="datetimeFigureOut">
              <a:rPr lang="ru-RU" smtClean="0"/>
              <a:pPr/>
              <a:t>02.12.2024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AB7B8-536C-4DDC-A6E1-08F6DE4C32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2256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FD7BD950-6599-4AC9-AFE6-2F32C3AE581A}" type="datetimeFigureOut">
              <a:rPr lang="ru-RU" smtClean="0"/>
              <a:pPr/>
              <a:t>02.12.2024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fld id="{8B0AB7B8-536C-4DDC-A6E1-08F6DE4C32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565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BD950-6599-4AC9-AFE6-2F32C3AE581A}" type="datetimeFigureOut">
              <a:rPr lang="ru-RU" smtClean="0"/>
              <a:pPr/>
              <a:t>02.12.2024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AB7B8-536C-4DDC-A6E1-08F6DE4C32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2228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BD950-6599-4AC9-AFE6-2F32C3AE581A}" type="datetimeFigureOut">
              <a:rPr lang="ru-RU" smtClean="0"/>
              <a:pPr/>
              <a:t>02.12.2024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AB7B8-536C-4DDC-A6E1-08F6DE4C32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8769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BD950-6599-4AC9-AFE6-2F32C3AE581A}" type="datetimeFigureOut">
              <a:rPr lang="ru-RU" smtClean="0"/>
              <a:pPr/>
              <a:t>02.12.2024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AB7B8-536C-4DDC-A6E1-08F6DE4C32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1872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BD950-6599-4AC9-AFE6-2F32C3AE581A}" type="datetimeFigureOut">
              <a:rPr lang="ru-RU" smtClean="0"/>
              <a:pPr/>
              <a:t>02.12.2024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AB7B8-536C-4DDC-A6E1-08F6DE4C32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4716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BD950-6599-4AC9-AFE6-2F32C3AE581A}" type="datetimeFigureOut">
              <a:rPr lang="ru-RU" smtClean="0"/>
              <a:pPr/>
              <a:t>02.12.2024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AB7B8-536C-4DDC-A6E1-08F6DE4C32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3447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BD950-6599-4AC9-AFE6-2F32C3AE581A}" type="datetimeFigureOut">
              <a:rPr lang="ru-RU" smtClean="0"/>
              <a:pPr/>
              <a:t>02.12.2024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AB7B8-536C-4DDC-A6E1-08F6DE4C32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0696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7BD950-6599-4AC9-AFE6-2F32C3AE581A}" type="datetimeFigureOut">
              <a:rPr lang="ru-RU" smtClean="0"/>
              <a:pPr/>
              <a:t>02.12.2024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0AB7B8-536C-4DDC-A6E1-08F6DE4C32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51059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slide" Target="slide15.xml"/><Relationship Id="rId4" Type="http://schemas.openxmlformats.org/officeDocument/2006/relationships/slide" Target="slide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slide" Target="slide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slide" Target="slide2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3&#1080;%20&#1079;&#1072;&#1082;&#1086;&#1085;&#1072;%20&#1076;&#1083;&#1103;%20&#1088;&#1086;&#1073;&#1086;&#1090;&#1072;.pptx" TargetMode="Externa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25.xml"/><Relationship Id="rId3" Type="http://schemas.openxmlformats.org/officeDocument/2006/relationships/slide" Target="slide20.xml"/><Relationship Id="rId7" Type="http://schemas.openxmlformats.org/officeDocument/2006/relationships/slide" Target="slide24.xm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Relationship Id="rId6" Type="http://schemas.openxmlformats.org/officeDocument/2006/relationships/slide" Target="slide23.xml"/><Relationship Id="rId5" Type="http://schemas.openxmlformats.org/officeDocument/2006/relationships/slide" Target="slide22.xml"/><Relationship Id="rId4" Type="http://schemas.openxmlformats.org/officeDocument/2006/relationships/slide" Target="slide21.xml"/><Relationship Id="rId9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" Target="slide5.xml"/><Relationship Id="rId7" Type="http://schemas.openxmlformats.org/officeDocument/2006/relationships/slide" Target="slide19.xml"/><Relationship Id="rId2" Type="http://schemas.openxmlformats.org/officeDocument/2006/relationships/slide" Target="slide4.xml"/><Relationship Id="rId1" Type="http://schemas.openxmlformats.org/officeDocument/2006/relationships/slideLayout" Target="../slideLayouts/slideLayout4.xml"/><Relationship Id="rId6" Type="http://schemas.openxmlformats.org/officeDocument/2006/relationships/slide" Target="slide18.xml"/><Relationship Id="rId5" Type="http://schemas.openxmlformats.org/officeDocument/2006/relationships/slide" Target="slide16.xml"/><Relationship Id="rId4" Type="http://schemas.openxmlformats.org/officeDocument/2006/relationships/slide" Target="slide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Relationship Id="rId4" Type="http://schemas.openxmlformats.org/officeDocument/2006/relationships/slide" Target="slide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Relationship Id="rId4" Type="http://schemas.openxmlformats.org/officeDocument/2006/relationships/slide" Target="slide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Relationship Id="rId4" Type="http://schemas.openxmlformats.org/officeDocument/2006/relationships/slide" Target="slide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Relationship Id="rId4" Type="http://schemas.openxmlformats.org/officeDocument/2006/relationships/slide" Target="slide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Relationship Id="rId4" Type="http://schemas.openxmlformats.org/officeDocument/2006/relationships/slide" Target="slide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Relationship Id="rId6" Type="http://schemas.openxmlformats.org/officeDocument/2006/relationships/slide" Target="slide2.xml"/><Relationship Id="rId5" Type="http://schemas.openxmlformats.org/officeDocument/2006/relationships/hyperlink" Target="&#1056;&#1086;&#1073;&#1086;&#1090;%20-%20&#1072;&#1092;&#1088;&#1080;&#1082;&#1072;&#1085;&#1089;&#1082;&#1072;&#1103;%20&#1084;&#1099;&#1096;&#1082;&#1072;%20&#1080;&#1079;%20&#1071;&#1087;&#1086;&#1085;&#1080;&#1080;%20.pptx" TargetMode="External"/><Relationship Id="rId4" Type="http://schemas.openxmlformats.org/officeDocument/2006/relationships/hyperlink" Target="Robovox%20&#1088;&#1086;&#1073;&#1086;&#1090;%20.pptx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slide" Target="slide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slide" Target="slide6.xml"/><Relationship Id="rId7" Type="http://schemas.openxmlformats.org/officeDocument/2006/relationships/slide" Target="slide10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8.xml"/><Relationship Id="rId4" Type="http://schemas.openxmlformats.org/officeDocument/2006/relationships/slide" Target="slide7.xml"/><Relationship Id="rId9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>
                <a:effectLst/>
              </a:rPr>
              <a:t>"Робототехника"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5981700"/>
            <a:ext cx="7406640" cy="1752600"/>
          </a:xfrm>
        </p:spPr>
        <p:txBody>
          <a:bodyPr/>
          <a:lstStyle/>
          <a:p>
            <a:r>
              <a:rPr lang="ru-RU" dirty="0"/>
              <a:t>Учитель </a:t>
            </a:r>
          </a:p>
          <a:p>
            <a:r>
              <a:rPr lang="ru-RU" dirty="0" err="1"/>
              <a:t>Таашев</a:t>
            </a:r>
            <a:r>
              <a:rPr lang="ru-RU" dirty="0"/>
              <a:t> </a:t>
            </a:r>
            <a:r>
              <a:rPr lang="ru-RU" dirty="0" err="1"/>
              <a:t>Фоад</a:t>
            </a:r>
            <a:r>
              <a:rPr lang="ru-RU" dirty="0"/>
              <a:t> Хасанович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935420"/>
            <a:ext cx="8005026" cy="1143000"/>
          </a:xfrm>
        </p:spPr>
        <p:txBody>
          <a:bodyPr>
            <a:normAutofit fontScale="90000"/>
          </a:bodyPr>
          <a:lstStyle/>
          <a:p>
            <a:r>
              <a:rPr lang="ru-RU" sz="6000" b="1" dirty="0">
                <a:latin typeface="Monotype Corsiva" pitchFamily="66" charset="0"/>
                <a:cs typeface="Times New Roman" pitchFamily="18" charset="0"/>
              </a:rPr>
              <a:t>Электроактивные полимеры -</a:t>
            </a:r>
            <a:endParaRPr lang="ru-RU" sz="6000" dirty="0"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4358" y="2600051"/>
            <a:ext cx="7459192" cy="2086526"/>
          </a:xfrm>
        </p:spPr>
        <p:txBody>
          <a:bodyPr>
            <a:normAutofit/>
          </a:bodyPr>
          <a:lstStyle/>
          <a:p>
            <a:pPr marL="365125" indent="-9525">
              <a:buNone/>
            </a:pPr>
            <a:r>
              <a:rPr lang="ru-RU" dirty="0">
                <a:latin typeface="Book Antiqua" pitchFamily="18" charset="0"/>
              </a:rPr>
              <a:t>изменяют форму при приложении к ним напряжения. Они могут использоваться как двигатели, так и как сенсоры. Их часто называют искусственными мышцами. </a:t>
            </a:r>
          </a:p>
          <a:p>
            <a:endParaRPr lang="ru-RU" dirty="0">
              <a:latin typeface="Book Antiqua" pitchFamily="18" charset="0"/>
            </a:endParaRPr>
          </a:p>
        </p:txBody>
      </p:sp>
      <p:pic>
        <p:nvPicPr>
          <p:cNvPr id="4" name="Рисунок 3" descr="300px-EAP-example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6380" y="3643314"/>
            <a:ext cx="3714776" cy="2476517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9CF799FA-0C79-47BF-9D75-8B7F026326D3}"/>
              </a:ext>
            </a:extLst>
          </p:cNvPr>
          <p:cNvGrpSpPr/>
          <p:nvPr/>
        </p:nvGrpSpPr>
        <p:grpSpPr>
          <a:xfrm>
            <a:off x="1979712" y="6143644"/>
            <a:ext cx="4021048" cy="571504"/>
            <a:chOff x="2285984" y="6143644"/>
            <a:chExt cx="3357586" cy="571504"/>
          </a:xfrm>
        </p:grpSpPr>
        <p:sp>
          <p:nvSpPr>
            <p:cNvPr id="10" name="Багетная рамка 5">
              <a:hlinkClick r:id="rId3" action="ppaction://hlinksldjump"/>
              <a:extLst>
                <a:ext uri="{FF2B5EF4-FFF2-40B4-BE49-F238E27FC236}">
                  <a16:creationId xmlns:a16="http://schemas.microsoft.com/office/drawing/2014/main" id="{6A14126B-AFDE-4D32-8FCC-507FFD840CF5}"/>
                </a:ext>
              </a:extLst>
            </p:cNvPr>
            <p:cNvSpPr/>
            <p:nvPr/>
          </p:nvSpPr>
          <p:spPr>
            <a:xfrm>
              <a:off x="3405146" y="6143644"/>
              <a:ext cx="1238291" cy="571504"/>
            </a:xfrm>
            <a:prstGeom prst="bevel">
              <a:avLst>
                <a:gd name="adj" fmla="val 1422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Обратно</a:t>
              </a:r>
            </a:p>
          </p:txBody>
        </p:sp>
        <p:sp>
          <p:nvSpPr>
            <p:cNvPr id="11" name="Стрелка влево 6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792701EB-2062-49B7-AE79-66CFD00AE09F}"/>
                </a:ext>
              </a:extLst>
            </p:cNvPr>
            <p:cNvSpPr/>
            <p:nvPr/>
          </p:nvSpPr>
          <p:spPr>
            <a:xfrm>
              <a:off x="2285984" y="6143644"/>
              <a:ext cx="857256" cy="571480"/>
            </a:xfrm>
            <a:prstGeom prst="leftArrow">
              <a:avLst>
                <a:gd name="adj1" fmla="val 66058"/>
                <a:gd name="adj2" fmla="val 6682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>
                  <a:latin typeface="Arial Narrow" pitchFamily="34" charset="0"/>
                </a:rPr>
                <a:t>Назад</a:t>
              </a:r>
            </a:p>
          </p:txBody>
        </p:sp>
        <p:sp>
          <p:nvSpPr>
            <p:cNvPr id="15" name="Стрелка влево 7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3CC35055-80E5-42DE-83E1-DC95EE75FDAD}"/>
                </a:ext>
              </a:extLst>
            </p:cNvPr>
            <p:cNvSpPr/>
            <p:nvPr/>
          </p:nvSpPr>
          <p:spPr>
            <a:xfrm flipH="1">
              <a:off x="4714876" y="6143668"/>
              <a:ext cx="928694" cy="571480"/>
            </a:xfrm>
            <a:prstGeom prst="leftArrow">
              <a:avLst>
                <a:gd name="adj1" fmla="val 66058"/>
                <a:gd name="adj2" fmla="val 6682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>
                  <a:latin typeface="Arial Narrow" pitchFamily="34" charset="0"/>
                </a:rPr>
                <a:t>Вперед</a:t>
              </a: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650"/>
                            </p:stCondLst>
                            <p:childTnLst>
                              <p:par>
                                <p:cTn id="1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214298"/>
            <a:ext cx="7712394" cy="1143000"/>
          </a:xfrm>
        </p:spPr>
        <p:txBody>
          <a:bodyPr>
            <a:noAutofit/>
          </a:bodyPr>
          <a:lstStyle/>
          <a:p>
            <a:r>
              <a:rPr lang="ru-RU" sz="6000" b="1" dirty="0">
                <a:latin typeface="Monotype Corsiva" pitchFamily="66" charset="0"/>
                <a:cs typeface="Times New Roman" pitchFamily="18" charset="0"/>
              </a:rPr>
              <a:t>Эластичные нанотрубки -</a:t>
            </a:r>
            <a:endParaRPr lang="ru-RU" sz="6000" dirty="0"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4" name="Содержимое 3" descr="nanotubecarb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5100" y="2193925"/>
            <a:ext cx="4733799" cy="4070350"/>
          </a:xfrm>
        </p:spPr>
      </p:pic>
      <p:sp>
        <p:nvSpPr>
          <p:cNvPr id="5" name="TextBox 4"/>
          <p:cNvSpPr txBox="1"/>
          <p:nvPr/>
        </p:nvSpPr>
        <p:spPr>
          <a:xfrm>
            <a:off x="1071538" y="1454712"/>
            <a:ext cx="7358114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позволяют волокну эластично деформироваться, благодаря чему в будущем роботы смогут обгонять и перепрыгивать человека.</a:t>
            </a:r>
          </a:p>
          <a:p>
            <a:endParaRPr lang="ru-RU" dirty="0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8AF2989F-AC30-4040-A774-BE1260B3C778}"/>
              </a:ext>
            </a:extLst>
          </p:cNvPr>
          <p:cNvGrpSpPr/>
          <p:nvPr/>
        </p:nvGrpSpPr>
        <p:grpSpPr>
          <a:xfrm>
            <a:off x="1979712" y="6143644"/>
            <a:ext cx="4021048" cy="571504"/>
            <a:chOff x="2285984" y="6143644"/>
            <a:chExt cx="3357586" cy="571504"/>
          </a:xfrm>
        </p:grpSpPr>
        <p:sp>
          <p:nvSpPr>
            <p:cNvPr id="10" name="Багетная рамка 5">
              <a:hlinkClick r:id="rId3" action="ppaction://hlinksldjump"/>
              <a:extLst>
                <a:ext uri="{FF2B5EF4-FFF2-40B4-BE49-F238E27FC236}">
                  <a16:creationId xmlns:a16="http://schemas.microsoft.com/office/drawing/2014/main" id="{78895D46-3C8E-4CA0-970B-629E645E9B14}"/>
                </a:ext>
              </a:extLst>
            </p:cNvPr>
            <p:cNvSpPr/>
            <p:nvPr/>
          </p:nvSpPr>
          <p:spPr>
            <a:xfrm>
              <a:off x="3405146" y="6143644"/>
              <a:ext cx="1238291" cy="571504"/>
            </a:xfrm>
            <a:prstGeom prst="bevel">
              <a:avLst>
                <a:gd name="adj" fmla="val 1422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Обратно</a:t>
              </a:r>
            </a:p>
          </p:txBody>
        </p:sp>
        <p:sp>
          <p:nvSpPr>
            <p:cNvPr id="11" name="Стрелка влево 6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EB8B7F9F-8AF8-41FE-B3E6-7FD8CEED2660}"/>
                </a:ext>
              </a:extLst>
            </p:cNvPr>
            <p:cNvSpPr/>
            <p:nvPr/>
          </p:nvSpPr>
          <p:spPr>
            <a:xfrm>
              <a:off x="2285984" y="6143644"/>
              <a:ext cx="857256" cy="571480"/>
            </a:xfrm>
            <a:prstGeom prst="leftArrow">
              <a:avLst>
                <a:gd name="adj1" fmla="val 66058"/>
                <a:gd name="adj2" fmla="val 6682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>
                  <a:latin typeface="Arial Narrow" pitchFamily="34" charset="0"/>
                </a:rPr>
                <a:t>Назад</a:t>
              </a:r>
            </a:p>
          </p:txBody>
        </p:sp>
        <p:sp>
          <p:nvSpPr>
            <p:cNvPr id="15" name="Стрелка влево 7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DC7DE906-877F-4028-AD75-073F034E8F03}"/>
                </a:ext>
              </a:extLst>
            </p:cNvPr>
            <p:cNvSpPr/>
            <p:nvPr/>
          </p:nvSpPr>
          <p:spPr>
            <a:xfrm flipH="1">
              <a:off x="4714876" y="6143668"/>
              <a:ext cx="928694" cy="571480"/>
            </a:xfrm>
            <a:prstGeom prst="leftArrow">
              <a:avLst>
                <a:gd name="adj1" fmla="val 66058"/>
                <a:gd name="adj2" fmla="val 6682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>
                  <a:latin typeface="Arial Narrow" pitchFamily="34" charset="0"/>
                </a:rPr>
                <a:t>Вперед</a:t>
              </a: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Documents and Settings\User1\Мои документы\Я, а не ты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6757" y="0"/>
            <a:ext cx="4717243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143116"/>
            <a:ext cx="7000924" cy="1143000"/>
          </a:xfrm>
        </p:spPr>
        <p:txBody>
          <a:bodyPr>
            <a:noAutofit/>
          </a:bodyPr>
          <a:lstStyle/>
          <a:p>
            <a:r>
              <a:rPr lang="ru-RU" sz="6000" dirty="0">
                <a:latin typeface="Monotype Corsiva" pitchFamily="66" charset="0"/>
              </a:rPr>
              <a:t>Системы управления: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00166" y="428604"/>
            <a:ext cx="4000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rgbClr val="FFFF00"/>
                </a:solidFill>
                <a:latin typeface="Bookman Old Style" pitchFamily="18" charset="0"/>
                <a:hlinkClick r:id="rId3" action="ppaction://hlinksldjump"/>
              </a:rPr>
              <a:t>Биотехнические</a:t>
            </a:r>
            <a:endParaRPr lang="ru-RU" sz="3600" dirty="0">
              <a:solidFill>
                <a:srgbClr val="FFFF00"/>
              </a:solidFill>
              <a:latin typeface="Bookman Old Style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43438" y="1214422"/>
            <a:ext cx="4357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rgbClr val="FFFF00"/>
                </a:solidFill>
                <a:latin typeface="Bookman Old Style" pitchFamily="18" charset="0"/>
                <a:hlinkClick r:id="rId4" action="ppaction://hlinksldjump"/>
              </a:rPr>
              <a:t>Автоматические</a:t>
            </a:r>
            <a:endParaRPr lang="ru-RU" sz="3600" dirty="0">
              <a:solidFill>
                <a:srgbClr val="FFFF00"/>
              </a:solidFill>
              <a:latin typeface="Bookman Old Style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14546" y="4643446"/>
            <a:ext cx="4572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rgbClr val="FFFF00"/>
                </a:solidFill>
                <a:latin typeface="Bookman Old Style" pitchFamily="18" charset="0"/>
                <a:hlinkClick r:id="rId5" action="ppaction://hlinksldjump"/>
              </a:rPr>
              <a:t>Интерактивные</a:t>
            </a:r>
            <a:endParaRPr lang="ru-RU" sz="3600" dirty="0">
              <a:solidFill>
                <a:srgbClr val="FFFF00"/>
              </a:solidFill>
              <a:latin typeface="Bookman Old Style" pitchFamily="18" charset="0"/>
            </a:endParaRPr>
          </a:p>
        </p:txBody>
      </p:sp>
      <p:sp>
        <p:nvSpPr>
          <p:cNvPr id="7" name="Стрелка вверх 6"/>
          <p:cNvSpPr/>
          <p:nvPr/>
        </p:nvSpPr>
        <p:spPr>
          <a:xfrm>
            <a:off x="2500298" y="1255987"/>
            <a:ext cx="1071570" cy="1143008"/>
          </a:xfrm>
          <a:prstGeom prst="up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" name="Стрелка вверх 7"/>
          <p:cNvSpPr/>
          <p:nvPr/>
        </p:nvSpPr>
        <p:spPr>
          <a:xfrm>
            <a:off x="6072198" y="1857364"/>
            <a:ext cx="857256" cy="571504"/>
          </a:xfrm>
          <a:prstGeom prst="up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3714744" y="3286124"/>
            <a:ext cx="1000132" cy="1357322"/>
          </a:xfrm>
          <a:prstGeom prst="down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0E05A9E4-E796-4BE8-AD20-877276B82D00}"/>
              </a:ext>
            </a:extLst>
          </p:cNvPr>
          <p:cNvGrpSpPr/>
          <p:nvPr/>
        </p:nvGrpSpPr>
        <p:grpSpPr>
          <a:xfrm>
            <a:off x="1979712" y="6143644"/>
            <a:ext cx="4021048" cy="571504"/>
            <a:chOff x="2285984" y="6143644"/>
            <a:chExt cx="3357586" cy="571504"/>
          </a:xfrm>
        </p:grpSpPr>
        <p:sp>
          <p:nvSpPr>
            <p:cNvPr id="19" name="Багетная рамка 5">
              <a:hlinkClick r:id="rId6" action="ppaction://hlinksldjump"/>
              <a:extLst>
                <a:ext uri="{FF2B5EF4-FFF2-40B4-BE49-F238E27FC236}">
                  <a16:creationId xmlns:a16="http://schemas.microsoft.com/office/drawing/2014/main" id="{0C58F1FF-050E-4A80-846E-F6BF00BE523E}"/>
                </a:ext>
              </a:extLst>
            </p:cNvPr>
            <p:cNvSpPr/>
            <p:nvPr/>
          </p:nvSpPr>
          <p:spPr>
            <a:xfrm>
              <a:off x="3405146" y="6143644"/>
              <a:ext cx="1238291" cy="571504"/>
            </a:xfrm>
            <a:prstGeom prst="bevel">
              <a:avLst>
                <a:gd name="adj" fmla="val 1422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Обратно</a:t>
              </a:r>
            </a:p>
          </p:txBody>
        </p:sp>
        <p:sp>
          <p:nvSpPr>
            <p:cNvPr id="20" name="Стрелка влево 6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D0516A0B-0565-422E-B3F8-980D00D0D98F}"/>
                </a:ext>
              </a:extLst>
            </p:cNvPr>
            <p:cNvSpPr/>
            <p:nvPr/>
          </p:nvSpPr>
          <p:spPr>
            <a:xfrm>
              <a:off x="2285984" y="6143644"/>
              <a:ext cx="857256" cy="571480"/>
            </a:xfrm>
            <a:prstGeom prst="leftArrow">
              <a:avLst>
                <a:gd name="adj1" fmla="val 66058"/>
                <a:gd name="adj2" fmla="val 6682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>
                  <a:latin typeface="Arial Narrow" pitchFamily="34" charset="0"/>
                </a:rPr>
                <a:t>Назад</a:t>
              </a:r>
            </a:p>
          </p:txBody>
        </p:sp>
        <p:sp>
          <p:nvSpPr>
            <p:cNvPr id="21" name="Стрелка влево 7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BED7363F-DB7B-46C1-BA5A-C8B0981AA63E}"/>
                </a:ext>
              </a:extLst>
            </p:cNvPr>
            <p:cNvSpPr/>
            <p:nvPr/>
          </p:nvSpPr>
          <p:spPr>
            <a:xfrm flipH="1">
              <a:off x="4714876" y="6143668"/>
              <a:ext cx="928694" cy="571480"/>
            </a:xfrm>
            <a:prstGeom prst="leftArrow">
              <a:avLst>
                <a:gd name="adj1" fmla="val 66058"/>
                <a:gd name="adj2" fmla="val 6682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>
                  <a:latin typeface="Arial Narrow" pitchFamily="34" charset="0"/>
                </a:rPr>
                <a:t>Вперед</a:t>
              </a: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297755591_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71744"/>
            <a:ext cx="3967604" cy="3762383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156155"/>
            <a:ext cx="8075344" cy="1285884"/>
          </a:xfrm>
        </p:spPr>
        <p:txBody>
          <a:bodyPr>
            <a:noAutofit/>
          </a:bodyPr>
          <a:lstStyle/>
          <a:p>
            <a:r>
              <a:rPr lang="ru-RU" sz="6600" dirty="0">
                <a:latin typeface="Monotype Corsiva" pitchFamily="66" charset="0"/>
                <a:cs typeface="Times New Roman" pitchFamily="18" charset="0"/>
              </a:rPr>
              <a:t>Биотехнические системы управления: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63888" y="3429000"/>
            <a:ext cx="5643602" cy="228544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endParaRPr lang="ru-RU" dirty="0">
              <a:latin typeface="Book Antiqua" pitchFamily="18" charset="0"/>
            </a:endParaRPr>
          </a:p>
          <a:p>
            <a:pPr lvl="1">
              <a:buFont typeface="Wingdings" pitchFamily="2" charset="2"/>
              <a:buChar char="v"/>
            </a:pPr>
            <a:r>
              <a:rPr lang="ru-RU" dirty="0">
                <a:latin typeface="Book Antiqua" pitchFamily="18" charset="0"/>
              </a:rPr>
              <a:t>командные (кнопочное и рычажное управление отдельными звеньями);</a:t>
            </a:r>
          </a:p>
          <a:p>
            <a:pPr lvl="1">
              <a:buFont typeface="Wingdings" pitchFamily="2" charset="2"/>
              <a:buChar char="v"/>
            </a:pPr>
            <a:r>
              <a:rPr lang="ru-RU" dirty="0">
                <a:latin typeface="Book Antiqua" pitchFamily="18" charset="0"/>
              </a:rPr>
              <a:t>копирующие (повтор движения человека, экзоскелеты);</a:t>
            </a:r>
          </a:p>
          <a:p>
            <a:pPr lvl="1">
              <a:buFont typeface="Wingdings" pitchFamily="2" charset="2"/>
              <a:buChar char="v"/>
            </a:pPr>
            <a:r>
              <a:rPr lang="ru-RU" dirty="0">
                <a:latin typeface="Book Antiqua" pitchFamily="18" charset="0"/>
              </a:rPr>
              <a:t>полуавтоматические (управление одним органом);</a:t>
            </a:r>
          </a:p>
          <a:p>
            <a:pPr>
              <a:buFont typeface="Wingdings" pitchFamily="2" charset="2"/>
              <a:buChar char="v"/>
            </a:pPr>
            <a:endParaRPr lang="ru-RU" dirty="0">
              <a:latin typeface="Book Antiqua" pitchFamily="18" charset="0"/>
            </a:endParaRPr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88B10116-E26E-4338-BF91-CBCF0F9730C4}"/>
              </a:ext>
            </a:extLst>
          </p:cNvPr>
          <p:cNvGrpSpPr/>
          <p:nvPr/>
        </p:nvGrpSpPr>
        <p:grpSpPr>
          <a:xfrm>
            <a:off x="1979712" y="6143644"/>
            <a:ext cx="4021048" cy="571504"/>
            <a:chOff x="2285984" y="6143644"/>
            <a:chExt cx="3357586" cy="571504"/>
          </a:xfrm>
        </p:grpSpPr>
        <p:sp>
          <p:nvSpPr>
            <p:cNvPr id="10" name="Багетная рамка 5">
              <a:hlinkClick r:id="rId3" action="ppaction://hlinksldjump"/>
              <a:extLst>
                <a:ext uri="{FF2B5EF4-FFF2-40B4-BE49-F238E27FC236}">
                  <a16:creationId xmlns:a16="http://schemas.microsoft.com/office/drawing/2014/main" id="{B6F74C61-E944-4068-AC4C-CE0F24FA2E17}"/>
                </a:ext>
              </a:extLst>
            </p:cNvPr>
            <p:cNvSpPr/>
            <p:nvPr/>
          </p:nvSpPr>
          <p:spPr>
            <a:xfrm>
              <a:off x="3405146" y="6143644"/>
              <a:ext cx="1238291" cy="571504"/>
            </a:xfrm>
            <a:prstGeom prst="bevel">
              <a:avLst>
                <a:gd name="adj" fmla="val 1422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Обратно</a:t>
              </a:r>
            </a:p>
          </p:txBody>
        </p:sp>
        <p:sp>
          <p:nvSpPr>
            <p:cNvPr id="11" name="Стрелка влево 6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D001C4B0-3CF2-4E9A-A950-700AE5C2E8DA}"/>
                </a:ext>
              </a:extLst>
            </p:cNvPr>
            <p:cNvSpPr/>
            <p:nvPr/>
          </p:nvSpPr>
          <p:spPr>
            <a:xfrm>
              <a:off x="2285984" y="6143644"/>
              <a:ext cx="857256" cy="571480"/>
            </a:xfrm>
            <a:prstGeom prst="leftArrow">
              <a:avLst>
                <a:gd name="adj1" fmla="val 66058"/>
                <a:gd name="adj2" fmla="val 6682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>
                  <a:latin typeface="Arial Narrow" pitchFamily="34" charset="0"/>
                </a:rPr>
                <a:t>Назад</a:t>
              </a:r>
            </a:p>
          </p:txBody>
        </p:sp>
        <p:sp>
          <p:nvSpPr>
            <p:cNvPr id="15" name="Стрелка влево 7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CD6B17A4-BC9C-4928-B594-521DDFEEC56A}"/>
                </a:ext>
              </a:extLst>
            </p:cNvPr>
            <p:cNvSpPr/>
            <p:nvPr/>
          </p:nvSpPr>
          <p:spPr>
            <a:xfrm flipH="1">
              <a:off x="4714876" y="6143668"/>
              <a:ext cx="928694" cy="571480"/>
            </a:xfrm>
            <a:prstGeom prst="leftArrow">
              <a:avLst>
                <a:gd name="adj1" fmla="val 66058"/>
                <a:gd name="adj2" fmla="val 6682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>
                  <a:latin typeface="Arial Narrow" pitchFamily="34" charset="0"/>
                </a:rPr>
                <a:t>Вперед</a:t>
              </a: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50"/>
                            </p:stCondLst>
                            <p:childTnLst>
                              <p:par>
                                <p:cTn id="1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24744"/>
            <a:ext cx="8427870" cy="1296974"/>
          </a:xfrm>
        </p:spPr>
        <p:txBody>
          <a:bodyPr>
            <a:noAutofit/>
          </a:bodyPr>
          <a:lstStyle/>
          <a:p>
            <a:r>
              <a:rPr lang="ru-RU" sz="6600" dirty="0">
                <a:latin typeface="Monotype Corsiva" pitchFamily="66" charset="0"/>
                <a:cs typeface="Times New Roman" pitchFamily="18" charset="0"/>
              </a:rPr>
              <a:t>Автоматические системы управления: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38567" y="3098979"/>
            <a:ext cx="5357818" cy="286607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endParaRPr lang="ru-RU" dirty="0"/>
          </a:p>
          <a:p>
            <a:pPr lvl="1">
              <a:buFont typeface="Wingdings" pitchFamily="2" charset="2"/>
              <a:buChar char="v"/>
            </a:pPr>
            <a:r>
              <a:rPr lang="ru-RU" dirty="0"/>
              <a:t>программные (решают однообразные задачи);</a:t>
            </a:r>
          </a:p>
          <a:p>
            <a:pPr lvl="1">
              <a:buFont typeface="Wingdings" pitchFamily="2" charset="2"/>
              <a:buChar char="v"/>
            </a:pPr>
            <a:r>
              <a:rPr lang="ru-RU" dirty="0"/>
              <a:t>адаптивные (решают типовые задачи, но адаптируются под условия);</a:t>
            </a:r>
          </a:p>
          <a:p>
            <a:pPr lvl="1">
              <a:buFont typeface="Wingdings" pitchFamily="2" charset="2"/>
              <a:buChar char="v"/>
            </a:pPr>
            <a:r>
              <a:rPr lang="ru-RU" dirty="0"/>
              <a:t>интеллектуальные (наиболее развитые автомат. системы);</a:t>
            </a:r>
          </a:p>
          <a:p>
            <a:pPr>
              <a:buFont typeface="Wingdings" pitchFamily="2" charset="2"/>
              <a:buChar char="v"/>
            </a:pPr>
            <a:endParaRPr lang="ru-RU" dirty="0"/>
          </a:p>
        </p:txBody>
      </p:sp>
      <p:pic>
        <p:nvPicPr>
          <p:cNvPr id="4" name="Рисунок 3" descr="20050913-05lavbluel.jpg"/>
          <p:cNvPicPr>
            <a:picLocks noChangeAspect="1"/>
          </p:cNvPicPr>
          <p:nvPr/>
        </p:nvPicPr>
        <p:blipFill>
          <a:blip r:embed="rId2" cstate="print"/>
          <a:srcRect t="18586"/>
          <a:stretch>
            <a:fillRect/>
          </a:stretch>
        </p:blipFill>
        <p:spPr>
          <a:xfrm>
            <a:off x="285720" y="1928802"/>
            <a:ext cx="3853027" cy="4714883"/>
          </a:xfrm>
          <a:prstGeom prst="rect">
            <a:avLst/>
          </a:prstGeom>
          <a:effectLst>
            <a:softEdge rad="317500"/>
          </a:effectLst>
        </p:spPr>
      </p:pic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39C7167F-29E2-45F0-897B-D16AE479A6AF}"/>
              </a:ext>
            </a:extLst>
          </p:cNvPr>
          <p:cNvGrpSpPr/>
          <p:nvPr/>
        </p:nvGrpSpPr>
        <p:grpSpPr>
          <a:xfrm>
            <a:off x="1979712" y="6143644"/>
            <a:ext cx="4021048" cy="571504"/>
            <a:chOff x="2285984" y="6143644"/>
            <a:chExt cx="3357586" cy="571504"/>
          </a:xfrm>
        </p:grpSpPr>
        <p:sp>
          <p:nvSpPr>
            <p:cNvPr id="13" name="Багетная рамка 5">
              <a:hlinkClick r:id="rId3" action="ppaction://hlinksldjump"/>
              <a:extLst>
                <a:ext uri="{FF2B5EF4-FFF2-40B4-BE49-F238E27FC236}">
                  <a16:creationId xmlns:a16="http://schemas.microsoft.com/office/drawing/2014/main" id="{68C3530C-AEA8-4165-A2D6-8C8370B671B2}"/>
                </a:ext>
              </a:extLst>
            </p:cNvPr>
            <p:cNvSpPr/>
            <p:nvPr/>
          </p:nvSpPr>
          <p:spPr>
            <a:xfrm>
              <a:off x="3405146" y="6143644"/>
              <a:ext cx="1238291" cy="571504"/>
            </a:xfrm>
            <a:prstGeom prst="bevel">
              <a:avLst>
                <a:gd name="adj" fmla="val 1422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Обратно</a:t>
              </a:r>
            </a:p>
          </p:txBody>
        </p:sp>
        <p:sp>
          <p:nvSpPr>
            <p:cNvPr id="14" name="Стрелка влево 6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BF276731-55FF-4A94-9BD9-2D0C8211D399}"/>
                </a:ext>
              </a:extLst>
            </p:cNvPr>
            <p:cNvSpPr/>
            <p:nvPr/>
          </p:nvSpPr>
          <p:spPr>
            <a:xfrm>
              <a:off x="2285984" y="6143644"/>
              <a:ext cx="857256" cy="571480"/>
            </a:xfrm>
            <a:prstGeom prst="leftArrow">
              <a:avLst>
                <a:gd name="adj1" fmla="val 66058"/>
                <a:gd name="adj2" fmla="val 6682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>
                  <a:latin typeface="Arial Narrow" pitchFamily="34" charset="0"/>
                </a:rPr>
                <a:t>Назад</a:t>
              </a:r>
            </a:p>
          </p:txBody>
        </p:sp>
        <p:sp>
          <p:nvSpPr>
            <p:cNvPr id="15" name="Стрелка влево 7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7CDE71E6-2997-4869-B30B-FCA12CB77871}"/>
                </a:ext>
              </a:extLst>
            </p:cNvPr>
            <p:cNvSpPr/>
            <p:nvPr/>
          </p:nvSpPr>
          <p:spPr>
            <a:xfrm flipH="1">
              <a:off x="4714876" y="6143668"/>
              <a:ext cx="928694" cy="571480"/>
            </a:xfrm>
            <a:prstGeom prst="leftArrow">
              <a:avLst>
                <a:gd name="adj1" fmla="val 66058"/>
                <a:gd name="adj2" fmla="val 6682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>
                  <a:latin typeface="Arial Narrow" pitchFamily="34" charset="0"/>
                </a:rPr>
                <a:t>Вперед</a:t>
              </a: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50"/>
                            </p:stCondLst>
                            <p:childTnLst>
                              <p:par>
                                <p:cTn id="1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96752"/>
            <a:ext cx="8012487" cy="1143000"/>
          </a:xfrm>
        </p:spPr>
        <p:txBody>
          <a:bodyPr>
            <a:noAutofit/>
          </a:bodyPr>
          <a:lstStyle/>
          <a:p>
            <a:r>
              <a:rPr lang="ru-RU" sz="6600" dirty="0">
                <a:latin typeface="Monotype Corsiva" pitchFamily="66" charset="0"/>
                <a:cs typeface="Times New Roman" pitchFamily="18" charset="0"/>
              </a:rPr>
              <a:t>Интерактивные системы управления: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3478" y="3141382"/>
            <a:ext cx="6956846" cy="2803182"/>
          </a:xfrm>
        </p:spPr>
        <p:txBody>
          <a:bodyPr>
            <a:normAutofit/>
          </a:bodyPr>
          <a:lstStyle/>
          <a:p>
            <a:pPr marL="365125" indent="-9525">
              <a:buNone/>
            </a:pPr>
            <a:r>
              <a:rPr lang="ru-RU" dirty="0">
                <a:latin typeface="Book Antiqua" pitchFamily="18" charset="0"/>
              </a:rPr>
              <a:t>Различают три разновидности интерактивных систем управления:</a:t>
            </a:r>
          </a:p>
          <a:p>
            <a:pPr lvl="1">
              <a:buFont typeface="Wingdings" pitchFamily="2" charset="2"/>
              <a:buChar char="v"/>
            </a:pPr>
            <a:r>
              <a:rPr lang="ru-RU" dirty="0">
                <a:latin typeface="Book Antiqua" pitchFamily="18" charset="0"/>
              </a:rPr>
              <a:t>автоматизированные </a:t>
            </a:r>
          </a:p>
          <a:p>
            <a:pPr lvl="1">
              <a:buFont typeface="Wingdings" pitchFamily="2" charset="2"/>
              <a:buChar char="v"/>
            </a:pPr>
            <a:r>
              <a:rPr lang="ru-RU" dirty="0">
                <a:latin typeface="Book Antiqua" pitchFamily="18" charset="0"/>
              </a:rPr>
              <a:t>супервизорные</a:t>
            </a:r>
          </a:p>
          <a:p>
            <a:pPr lvl="1">
              <a:buFont typeface="Wingdings" pitchFamily="2" charset="2"/>
              <a:buChar char="v"/>
            </a:pPr>
            <a:r>
              <a:rPr lang="ru-RU" dirty="0">
                <a:latin typeface="Book Antiqua" pitchFamily="18" charset="0"/>
              </a:rPr>
              <a:t>диалоговые</a:t>
            </a:r>
          </a:p>
          <a:p>
            <a:endParaRPr lang="ru-RU" dirty="0">
              <a:latin typeface="Book Antiqua" pitchFamily="18" charset="0"/>
            </a:endParaRPr>
          </a:p>
        </p:txBody>
      </p:sp>
      <p:pic>
        <p:nvPicPr>
          <p:cNvPr id="4" name="Рисунок 3" descr="1212393238_img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205807">
            <a:off x="5642749" y="3575139"/>
            <a:ext cx="3183407" cy="27062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77205E66-8A87-4F89-8DAD-486118F6C504}"/>
              </a:ext>
            </a:extLst>
          </p:cNvPr>
          <p:cNvGrpSpPr/>
          <p:nvPr/>
        </p:nvGrpSpPr>
        <p:grpSpPr>
          <a:xfrm>
            <a:off x="1979712" y="6143644"/>
            <a:ext cx="4021048" cy="571504"/>
            <a:chOff x="2285984" y="6143644"/>
            <a:chExt cx="3357586" cy="571504"/>
          </a:xfrm>
        </p:grpSpPr>
        <p:sp>
          <p:nvSpPr>
            <p:cNvPr id="10" name="Багетная рамка 5">
              <a:hlinkClick r:id="rId3" action="ppaction://hlinksldjump"/>
              <a:extLst>
                <a:ext uri="{FF2B5EF4-FFF2-40B4-BE49-F238E27FC236}">
                  <a16:creationId xmlns:a16="http://schemas.microsoft.com/office/drawing/2014/main" id="{9476C852-29B4-4D24-BE40-B15CCBA9FFE9}"/>
                </a:ext>
              </a:extLst>
            </p:cNvPr>
            <p:cNvSpPr/>
            <p:nvPr/>
          </p:nvSpPr>
          <p:spPr>
            <a:xfrm>
              <a:off x="3405146" y="6143644"/>
              <a:ext cx="1238291" cy="571504"/>
            </a:xfrm>
            <a:prstGeom prst="bevel">
              <a:avLst>
                <a:gd name="adj" fmla="val 1422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Обратно</a:t>
              </a:r>
            </a:p>
          </p:txBody>
        </p:sp>
        <p:sp>
          <p:nvSpPr>
            <p:cNvPr id="13" name="Стрелка влево 6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538972B6-96BF-489F-9140-2548B27FC460}"/>
                </a:ext>
              </a:extLst>
            </p:cNvPr>
            <p:cNvSpPr/>
            <p:nvPr/>
          </p:nvSpPr>
          <p:spPr>
            <a:xfrm>
              <a:off x="2285984" y="6143644"/>
              <a:ext cx="857256" cy="571480"/>
            </a:xfrm>
            <a:prstGeom prst="leftArrow">
              <a:avLst>
                <a:gd name="adj1" fmla="val 66058"/>
                <a:gd name="adj2" fmla="val 6682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>
                  <a:latin typeface="Arial Narrow" pitchFamily="34" charset="0"/>
                </a:rPr>
                <a:t>Назад</a:t>
              </a:r>
            </a:p>
          </p:txBody>
        </p:sp>
        <p:sp>
          <p:nvSpPr>
            <p:cNvPr id="14" name="Стрелка влево 7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F29DAE14-BC93-4628-B24A-4E84404223F6}"/>
                </a:ext>
              </a:extLst>
            </p:cNvPr>
            <p:cNvSpPr/>
            <p:nvPr/>
          </p:nvSpPr>
          <p:spPr>
            <a:xfrm flipH="1">
              <a:off x="4714876" y="6143668"/>
              <a:ext cx="928694" cy="571480"/>
            </a:xfrm>
            <a:prstGeom prst="leftArrow">
              <a:avLst>
                <a:gd name="adj1" fmla="val 66058"/>
                <a:gd name="adj2" fmla="val 6682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>
                  <a:latin typeface="Arial Narrow" pitchFamily="34" charset="0"/>
                </a:rPr>
                <a:t>Вперед</a:t>
              </a: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Схема 13"/>
          <p:cNvGraphicFramePr/>
          <p:nvPr/>
        </p:nvGraphicFramePr>
        <p:xfrm>
          <a:off x="0" y="-24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9140A597-6D55-4CF8-B544-0DC27C87E456}"/>
              </a:ext>
            </a:extLst>
          </p:cNvPr>
          <p:cNvGrpSpPr/>
          <p:nvPr/>
        </p:nvGrpSpPr>
        <p:grpSpPr>
          <a:xfrm>
            <a:off x="1979712" y="6143644"/>
            <a:ext cx="4021048" cy="571504"/>
            <a:chOff x="2285984" y="6143644"/>
            <a:chExt cx="3357586" cy="571504"/>
          </a:xfrm>
        </p:grpSpPr>
        <p:sp>
          <p:nvSpPr>
            <p:cNvPr id="8" name="Багетная рамка 5">
              <a:hlinkClick r:id="rId7" action="ppaction://hlinksldjump"/>
              <a:extLst>
                <a:ext uri="{FF2B5EF4-FFF2-40B4-BE49-F238E27FC236}">
                  <a16:creationId xmlns:a16="http://schemas.microsoft.com/office/drawing/2014/main" id="{2FC2B2FB-FCB7-4328-B9B5-F616F99BBE7D}"/>
                </a:ext>
              </a:extLst>
            </p:cNvPr>
            <p:cNvSpPr/>
            <p:nvPr/>
          </p:nvSpPr>
          <p:spPr>
            <a:xfrm>
              <a:off x="3405146" y="6143644"/>
              <a:ext cx="1238291" cy="571504"/>
            </a:xfrm>
            <a:prstGeom prst="bevel">
              <a:avLst>
                <a:gd name="adj" fmla="val 1422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Обратно</a:t>
              </a:r>
            </a:p>
          </p:txBody>
        </p:sp>
        <p:sp>
          <p:nvSpPr>
            <p:cNvPr id="9" name="Стрелка влево 6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1040B744-3EBB-4D01-8F99-8E0B471BC797}"/>
                </a:ext>
              </a:extLst>
            </p:cNvPr>
            <p:cNvSpPr/>
            <p:nvPr/>
          </p:nvSpPr>
          <p:spPr>
            <a:xfrm>
              <a:off x="2285984" y="6143644"/>
              <a:ext cx="857256" cy="571480"/>
            </a:xfrm>
            <a:prstGeom prst="leftArrow">
              <a:avLst>
                <a:gd name="adj1" fmla="val 66058"/>
                <a:gd name="adj2" fmla="val 6682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>
                  <a:latin typeface="Arial Narrow" pitchFamily="34" charset="0"/>
                </a:rPr>
                <a:t>Назад</a:t>
              </a:r>
            </a:p>
          </p:txBody>
        </p:sp>
        <p:sp>
          <p:nvSpPr>
            <p:cNvPr id="10" name="Стрелка влево 7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5478287A-6FBF-4900-81DA-1C5F87A5BDB1}"/>
                </a:ext>
              </a:extLst>
            </p:cNvPr>
            <p:cNvSpPr/>
            <p:nvPr/>
          </p:nvSpPr>
          <p:spPr>
            <a:xfrm flipH="1">
              <a:off x="4714876" y="6143668"/>
              <a:ext cx="928694" cy="571480"/>
            </a:xfrm>
            <a:prstGeom prst="leftArrow">
              <a:avLst>
                <a:gd name="adj1" fmla="val 66058"/>
                <a:gd name="adj2" fmla="val 6682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>
                  <a:latin typeface="Arial Narrow" pitchFamily="34" charset="0"/>
                </a:rPr>
                <a:t>Вперед</a:t>
              </a: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220px-Globalhawk_750pi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3" y="214290"/>
            <a:ext cx="3048021" cy="2286016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1" name="Рисунок 10" descr="robot-turtl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6739" y="0"/>
            <a:ext cx="4667261" cy="3504036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4" name="Содержимое 3" descr="220px-Segway_01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28596" y="1643050"/>
            <a:ext cx="3571900" cy="4757121"/>
          </a:xfrm>
          <a:effectLst>
            <a:softEdge rad="317500"/>
          </a:effectLst>
        </p:spPr>
      </p:pic>
      <p:pic>
        <p:nvPicPr>
          <p:cNvPr id="10" name="Рисунок 9" descr="220px-Robosnake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6314" y="2928934"/>
            <a:ext cx="3895498" cy="3452828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6" name="Рисунок 5" descr="200px-HONDA_ASIMO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92672" y="1714131"/>
            <a:ext cx="2622336" cy="3500819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D1AA063A-BF44-4BA3-A9C5-71FE5AE0C60A}"/>
              </a:ext>
            </a:extLst>
          </p:cNvPr>
          <p:cNvGrpSpPr/>
          <p:nvPr/>
        </p:nvGrpSpPr>
        <p:grpSpPr>
          <a:xfrm>
            <a:off x="1979712" y="6143644"/>
            <a:ext cx="4021048" cy="571504"/>
            <a:chOff x="2285984" y="6143644"/>
            <a:chExt cx="3357586" cy="571504"/>
          </a:xfrm>
        </p:grpSpPr>
        <p:sp>
          <p:nvSpPr>
            <p:cNvPr id="15" name="Багетная рамка 5">
              <a:hlinkClick r:id="rId7" action="ppaction://hlinksldjump"/>
              <a:extLst>
                <a:ext uri="{FF2B5EF4-FFF2-40B4-BE49-F238E27FC236}">
                  <a16:creationId xmlns:a16="http://schemas.microsoft.com/office/drawing/2014/main" id="{F169681F-437A-4C13-8842-A9FC3457884E}"/>
                </a:ext>
              </a:extLst>
            </p:cNvPr>
            <p:cNvSpPr/>
            <p:nvPr/>
          </p:nvSpPr>
          <p:spPr>
            <a:xfrm>
              <a:off x="3405146" y="6143644"/>
              <a:ext cx="1238291" cy="571504"/>
            </a:xfrm>
            <a:prstGeom prst="bevel">
              <a:avLst>
                <a:gd name="adj" fmla="val 1422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Обратно</a:t>
              </a:r>
            </a:p>
          </p:txBody>
        </p:sp>
        <p:sp>
          <p:nvSpPr>
            <p:cNvPr id="16" name="Стрелка влево 6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C6353DB7-276C-4134-AD1C-C62273EA2391}"/>
                </a:ext>
              </a:extLst>
            </p:cNvPr>
            <p:cNvSpPr/>
            <p:nvPr/>
          </p:nvSpPr>
          <p:spPr>
            <a:xfrm>
              <a:off x="2285984" y="6143644"/>
              <a:ext cx="857256" cy="571480"/>
            </a:xfrm>
            <a:prstGeom prst="leftArrow">
              <a:avLst>
                <a:gd name="adj1" fmla="val 66058"/>
                <a:gd name="adj2" fmla="val 6682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>
                  <a:latin typeface="Arial Narrow" pitchFamily="34" charset="0"/>
                </a:rPr>
                <a:t>Назад</a:t>
              </a:r>
            </a:p>
          </p:txBody>
        </p:sp>
        <p:sp>
          <p:nvSpPr>
            <p:cNvPr id="17" name="Стрелка влево 7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4622D69D-1072-4EC5-9DB6-9D1537AA3564}"/>
                </a:ext>
              </a:extLst>
            </p:cNvPr>
            <p:cNvSpPr/>
            <p:nvPr/>
          </p:nvSpPr>
          <p:spPr>
            <a:xfrm flipH="1">
              <a:off x="4714876" y="6143668"/>
              <a:ext cx="928694" cy="571480"/>
            </a:xfrm>
            <a:prstGeom prst="leftArrow">
              <a:avLst>
                <a:gd name="adj1" fmla="val 66058"/>
                <a:gd name="adj2" fmla="val 6682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>
                  <a:latin typeface="Arial Narrow" pitchFamily="34" charset="0"/>
                </a:rPr>
                <a:t>Вперед</a:t>
              </a: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400px-Isaac_Asimov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3570" y="1428736"/>
            <a:ext cx="3000396" cy="4500594"/>
          </a:xfrm>
          <a:prstGeom prst="roundRect">
            <a:avLst>
              <a:gd name="adj" fmla="val 21128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slope"/>
            <a:contourClr>
              <a:srgbClr val="969696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71414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ru-RU" sz="60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Monotype Corsiva" pitchFamily="66" charset="0"/>
                <a:cs typeface="Times New Roman" pitchFamily="18" charset="0"/>
                <a:hlinkClick r:id="rId3" action="ppaction://hlinkpres?slideindex=1&amp;slidetitle="/>
              </a:rPr>
              <a:t>Три закона для робота</a:t>
            </a:r>
            <a:endParaRPr lang="ru-RU" sz="6000" dirty="0">
              <a:latin typeface="Monotype Corsiva" pitchFamily="66" charset="0"/>
              <a:cs typeface="Times New Roman" pitchFamily="18" charset="0"/>
              <a:hlinkClick r:id="rId3" action="ppaction://hlinkpres?slideindex=1&amp;slidetitle=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1285860"/>
            <a:ext cx="4429156" cy="4962540"/>
          </a:xfrm>
        </p:spPr>
        <p:txBody>
          <a:bodyPr>
            <a:normAutofit/>
          </a:bodyPr>
          <a:lstStyle/>
          <a:p>
            <a:pPr marL="365125" indent="-9525">
              <a:buNone/>
            </a:pPr>
            <a:r>
              <a:rPr lang="ru-RU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Обязательные правила поведения для роботов, впервые сформулированные </a:t>
            </a:r>
            <a:r>
              <a:rPr lang="ru-RU" i="1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Айзеком</a:t>
            </a:r>
            <a:r>
              <a:rPr lang="ru-RU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Азимовым </a:t>
            </a:r>
            <a:r>
              <a:rPr lang="ru-RU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в рассказе «Хоровод» (1942).</a:t>
            </a:r>
          </a:p>
          <a:p>
            <a:endParaRPr lang="ru-RU" dirty="0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568BCA54-45F8-4B06-A1A5-E12E72DE6802}"/>
              </a:ext>
            </a:extLst>
          </p:cNvPr>
          <p:cNvGrpSpPr/>
          <p:nvPr/>
        </p:nvGrpSpPr>
        <p:grpSpPr>
          <a:xfrm>
            <a:off x="1979712" y="6143644"/>
            <a:ext cx="4021048" cy="571504"/>
            <a:chOff x="2285984" y="6143644"/>
            <a:chExt cx="3357586" cy="571504"/>
          </a:xfrm>
        </p:grpSpPr>
        <p:sp>
          <p:nvSpPr>
            <p:cNvPr id="10" name="Багетная рамка 5">
              <a:hlinkClick r:id="rId4" action="ppaction://hlinksldjump"/>
              <a:extLst>
                <a:ext uri="{FF2B5EF4-FFF2-40B4-BE49-F238E27FC236}">
                  <a16:creationId xmlns:a16="http://schemas.microsoft.com/office/drawing/2014/main" id="{CD90FE87-2966-4AA4-A608-897611758495}"/>
                </a:ext>
              </a:extLst>
            </p:cNvPr>
            <p:cNvSpPr/>
            <p:nvPr/>
          </p:nvSpPr>
          <p:spPr>
            <a:xfrm>
              <a:off x="3405146" y="6143644"/>
              <a:ext cx="1238291" cy="571504"/>
            </a:xfrm>
            <a:prstGeom prst="bevel">
              <a:avLst>
                <a:gd name="adj" fmla="val 1422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Обратно</a:t>
              </a:r>
            </a:p>
          </p:txBody>
        </p:sp>
        <p:sp>
          <p:nvSpPr>
            <p:cNvPr id="11" name="Стрелка влево 6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D612F295-98B5-4203-83FF-53B753725DD8}"/>
                </a:ext>
              </a:extLst>
            </p:cNvPr>
            <p:cNvSpPr/>
            <p:nvPr/>
          </p:nvSpPr>
          <p:spPr>
            <a:xfrm>
              <a:off x="2285984" y="6143644"/>
              <a:ext cx="857256" cy="571480"/>
            </a:xfrm>
            <a:prstGeom prst="leftArrow">
              <a:avLst>
                <a:gd name="adj1" fmla="val 66058"/>
                <a:gd name="adj2" fmla="val 6682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>
                  <a:latin typeface="Arial Narrow" pitchFamily="34" charset="0"/>
                </a:rPr>
                <a:t>Назад</a:t>
              </a:r>
            </a:p>
          </p:txBody>
        </p:sp>
        <p:sp>
          <p:nvSpPr>
            <p:cNvPr id="12" name="Стрелка влево 7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8740A235-018C-4EB0-98E9-E0B062265424}"/>
                </a:ext>
              </a:extLst>
            </p:cNvPr>
            <p:cNvSpPr/>
            <p:nvPr/>
          </p:nvSpPr>
          <p:spPr>
            <a:xfrm flipH="1">
              <a:off x="4714876" y="6143668"/>
              <a:ext cx="928694" cy="571480"/>
            </a:xfrm>
            <a:prstGeom prst="leftArrow">
              <a:avLst>
                <a:gd name="adj1" fmla="val 66058"/>
                <a:gd name="adj2" fmla="val 6682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>
                  <a:latin typeface="Arial Narrow" pitchFamily="34" charset="0"/>
                </a:rPr>
                <a:t>Вперед</a:t>
              </a: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350"/>
                            </p:stCondLst>
                            <p:childTnLst>
                              <p:par>
                                <p:cTn id="1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blackcapbrotherhood.jpg"/>
          <p:cNvPicPr>
            <a:picLocks noChangeAspect="1"/>
          </p:cNvPicPr>
          <p:nvPr/>
        </p:nvPicPr>
        <p:blipFill>
          <a:blip r:embed="rId2"/>
          <a:srcRect l="18750" t="21644" r="16406" b="14246"/>
          <a:stretch>
            <a:fillRect/>
          </a:stretch>
        </p:blipFill>
        <p:spPr>
          <a:xfrm>
            <a:off x="3357554" y="500042"/>
            <a:ext cx="5929354" cy="3714776"/>
          </a:xfrm>
          <a:prstGeom prst="rect">
            <a:avLst/>
          </a:prstGeom>
          <a:effectLst>
            <a:softEdge rad="635000"/>
          </a:effectLst>
          <a:scene3d>
            <a:camera prst="isometricOffAxis2Left"/>
            <a:lightRig rig="threePt" dir="t"/>
          </a:scene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7257" y="522917"/>
            <a:ext cx="5214974" cy="1071562"/>
          </a:xfrm>
        </p:spPr>
        <p:txBody>
          <a:bodyPr>
            <a:noAutofit/>
          </a:bodyPr>
          <a:lstStyle/>
          <a:p>
            <a:r>
              <a:rPr lang="ru-RU" sz="6000" dirty="0">
                <a:latin typeface="Monotype Corsiva" pitchFamily="66" charset="0"/>
              </a:rPr>
              <a:t>Типы роботов</a:t>
            </a:r>
          </a:p>
        </p:txBody>
      </p:sp>
      <p:sp>
        <p:nvSpPr>
          <p:cNvPr id="5" name="TextBox 4">
            <a:hlinkClick r:id="rId3" action="ppaction://hlinksldjump"/>
          </p:cNvPr>
          <p:cNvSpPr txBox="1"/>
          <p:nvPr/>
        </p:nvSpPr>
        <p:spPr>
          <a:xfrm>
            <a:off x="1071538" y="1720983"/>
            <a:ext cx="43577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4000" dirty="0">
                <a:latin typeface="Forte" pitchFamily="66" charset="0"/>
              </a:rPr>
              <a:t>Android</a:t>
            </a:r>
            <a:endParaRPr lang="ru-RU" sz="4000" dirty="0"/>
          </a:p>
        </p:txBody>
      </p:sp>
      <p:sp>
        <p:nvSpPr>
          <p:cNvPr id="6" name="TextBox 5">
            <a:hlinkClick r:id="rId4" action="ppaction://hlinksldjump"/>
          </p:cNvPr>
          <p:cNvSpPr txBox="1"/>
          <p:nvPr/>
        </p:nvSpPr>
        <p:spPr>
          <a:xfrm>
            <a:off x="1071538" y="2435362"/>
            <a:ext cx="4000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4000" dirty="0">
                <a:latin typeface="Forte" pitchFamily="66" charset="0"/>
              </a:rPr>
              <a:t>Fighting robot </a:t>
            </a:r>
          </a:p>
        </p:txBody>
      </p:sp>
      <p:sp>
        <p:nvSpPr>
          <p:cNvPr id="7" name="TextBox 6">
            <a:hlinkClick r:id="rId5" action="ppaction://hlinksldjump"/>
          </p:cNvPr>
          <p:cNvSpPr txBox="1"/>
          <p:nvPr/>
        </p:nvSpPr>
        <p:spPr>
          <a:xfrm>
            <a:off x="1071538" y="3149742"/>
            <a:ext cx="46434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4000" dirty="0">
                <a:latin typeface="Forte" pitchFamily="66" charset="0"/>
              </a:rPr>
              <a:t>Household robot</a:t>
            </a:r>
            <a:endParaRPr lang="ru-RU" sz="4000" dirty="0"/>
          </a:p>
        </p:txBody>
      </p:sp>
      <p:sp>
        <p:nvSpPr>
          <p:cNvPr id="8" name="TextBox 7">
            <a:hlinkClick r:id="rId6" action="ppaction://hlinksldjump"/>
          </p:cNvPr>
          <p:cNvSpPr txBox="1"/>
          <p:nvPr/>
        </p:nvSpPr>
        <p:spPr>
          <a:xfrm>
            <a:off x="1071538" y="3864122"/>
            <a:ext cx="42148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4000" dirty="0">
                <a:latin typeface="Forte" pitchFamily="66" charset="0"/>
              </a:rPr>
              <a:t>Personal robot</a:t>
            </a:r>
          </a:p>
        </p:txBody>
      </p:sp>
      <p:sp>
        <p:nvSpPr>
          <p:cNvPr id="9" name="TextBox 8">
            <a:hlinkClick r:id="rId7" action="ppaction://hlinksldjump"/>
          </p:cNvPr>
          <p:cNvSpPr txBox="1"/>
          <p:nvPr/>
        </p:nvSpPr>
        <p:spPr>
          <a:xfrm>
            <a:off x="1000100" y="4578502"/>
            <a:ext cx="43577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4000" dirty="0">
                <a:latin typeface="Forte" pitchFamily="66" charset="0"/>
              </a:rPr>
              <a:t>Industrial robot</a:t>
            </a:r>
          </a:p>
        </p:txBody>
      </p:sp>
      <p:sp>
        <p:nvSpPr>
          <p:cNvPr id="10" name="TextBox 9">
            <a:hlinkClick r:id="rId8" action="ppaction://hlinksldjump"/>
          </p:cNvPr>
          <p:cNvSpPr txBox="1"/>
          <p:nvPr/>
        </p:nvSpPr>
        <p:spPr>
          <a:xfrm>
            <a:off x="1071538" y="5364320"/>
            <a:ext cx="4071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4000" dirty="0">
                <a:latin typeface="Forte" pitchFamily="66" charset="0"/>
              </a:rPr>
              <a:t>Social robot </a:t>
            </a:r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B431272D-C73E-4E5E-B7C3-A95A53237E92}"/>
              </a:ext>
            </a:extLst>
          </p:cNvPr>
          <p:cNvGrpSpPr/>
          <p:nvPr/>
        </p:nvGrpSpPr>
        <p:grpSpPr>
          <a:xfrm>
            <a:off x="1979712" y="6143644"/>
            <a:ext cx="4021048" cy="571504"/>
            <a:chOff x="2285984" y="6143644"/>
            <a:chExt cx="3357586" cy="571504"/>
          </a:xfrm>
        </p:grpSpPr>
        <p:sp>
          <p:nvSpPr>
            <p:cNvPr id="15" name="Багетная рамка 5">
              <a:hlinkClick r:id="rId9" action="ppaction://hlinksldjump"/>
              <a:extLst>
                <a:ext uri="{FF2B5EF4-FFF2-40B4-BE49-F238E27FC236}">
                  <a16:creationId xmlns:a16="http://schemas.microsoft.com/office/drawing/2014/main" id="{71A2FD93-759E-4544-B10C-CA3C835DA3E9}"/>
                </a:ext>
              </a:extLst>
            </p:cNvPr>
            <p:cNvSpPr/>
            <p:nvPr/>
          </p:nvSpPr>
          <p:spPr>
            <a:xfrm>
              <a:off x="3405146" y="6143644"/>
              <a:ext cx="1238291" cy="571504"/>
            </a:xfrm>
            <a:prstGeom prst="bevel">
              <a:avLst>
                <a:gd name="adj" fmla="val 1422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Обратно</a:t>
              </a:r>
            </a:p>
          </p:txBody>
        </p:sp>
        <p:sp>
          <p:nvSpPr>
            <p:cNvPr id="16" name="Стрелка влево 6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7012AB78-10F1-4ECC-BA3A-41C5FD1D4778}"/>
                </a:ext>
              </a:extLst>
            </p:cNvPr>
            <p:cNvSpPr/>
            <p:nvPr/>
          </p:nvSpPr>
          <p:spPr>
            <a:xfrm>
              <a:off x="2285984" y="6143644"/>
              <a:ext cx="857256" cy="571480"/>
            </a:xfrm>
            <a:prstGeom prst="leftArrow">
              <a:avLst>
                <a:gd name="adj1" fmla="val 66058"/>
                <a:gd name="adj2" fmla="val 6682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>
                  <a:latin typeface="Arial Narrow" pitchFamily="34" charset="0"/>
                </a:rPr>
                <a:t>Назад</a:t>
              </a:r>
            </a:p>
          </p:txBody>
        </p:sp>
        <p:sp>
          <p:nvSpPr>
            <p:cNvPr id="17" name="Стрелка влево 7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627DE2C2-1776-42AF-96EF-291390D128C1}"/>
                </a:ext>
              </a:extLst>
            </p:cNvPr>
            <p:cNvSpPr/>
            <p:nvPr/>
          </p:nvSpPr>
          <p:spPr>
            <a:xfrm flipH="1">
              <a:off x="4714876" y="6143668"/>
              <a:ext cx="928694" cy="571480"/>
            </a:xfrm>
            <a:prstGeom prst="leftArrow">
              <a:avLst>
                <a:gd name="adj1" fmla="val 66058"/>
                <a:gd name="adj2" fmla="val 6682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>
                  <a:latin typeface="Arial Narrow" pitchFamily="34" charset="0"/>
                </a:rPr>
                <a:t>Вперед</a:t>
              </a: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0"/>
            <a:ext cx="7498080" cy="1143000"/>
          </a:xfrm>
        </p:spPr>
        <p:txBody>
          <a:bodyPr>
            <a:normAutofit/>
          </a:bodyPr>
          <a:lstStyle/>
          <a:p>
            <a:r>
              <a:rPr lang="ru-RU" sz="6600" dirty="0">
                <a:latin typeface="Palatino Linotype" pitchFamily="18" charset="0"/>
              </a:rPr>
              <a:t>Содержание: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71472" y="928670"/>
            <a:ext cx="5922474" cy="4663440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dirty="0">
                <a:hlinkClick r:id="" action="ppaction://hlinkshowjump?jump=nextslide"/>
              </a:rPr>
              <a:t>Определение</a:t>
            </a:r>
            <a:endParaRPr lang="ru-RU" dirty="0"/>
          </a:p>
          <a:p>
            <a:pPr>
              <a:buFont typeface="Wingdings" pitchFamily="2" charset="2"/>
              <a:buChar char="v"/>
            </a:pPr>
            <a:r>
              <a:rPr lang="ru-RU" dirty="0">
                <a:hlinkClick r:id="rId2" action="ppaction://hlinksldjump"/>
              </a:rPr>
              <a:t>Виды робототехники</a:t>
            </a:r>
            <a:endParaRPr lang="ru-RU" dirty="0"/>
          </a:p>
          <a:p>
            <a:pPr>
              <a:buFont typeface="Wingdings" pitchFamily="2" charset="2"/>
              <a:buChar char="v"/>
            </a:pPr>
            <a:r>
              <a:rPr lang="ru-RU" dirty="0">
                <a:hlinkClick r:id="rId3" action="ppaction://hlinksldjump"/>
              </a:rPr>
              <a:t>Компоненты роботов</a:t>
            </a:r>
            <a:endParaRPr lang="ru-RU" dirty="0"/>
          </a:p>
          <a:p>
            <a:pPr>
              <a:buFont typeface="Wingdings" pitchFamily="2" charset="2"/>
              <a:buChar char="v"/>
            </a:pPr>
            <a:r>
              <a:rPr lang="ru-RU" dirty="0">
                <a:hlinkClick r:id="rId4" action="ppaction://hlinksldjump"/>
              </a:rPr>
              <a:t>Системы управления</a:t>
            </a:r>
            <a:endParaRPr lang="ru-RU" dirty="0"/>
          </a:p>
          <a:p>
            <a:pPr>
              <a:buFont typeface="Wingdings" pitchFamily="2" charset="2"/>
              <a:buChar char="v"/>
            </a:pPr>
            <a:r>
              <a:rPr lang="ru-RU" dirty="0">
                <a:hlinkClick r:id="rId5" action="ppaction://hlinksldjump"/>
              </a:rPr>
              <a:t>Способы перемещения</a:t>
            </a:r>
            <a:endParaRPr lang="ru-RU" dirty="0"/>
          </a:p>
          <a:p>
            <a:pPr>
              <a:buFont typeface="Wingdings" pitchFamily="2" charset="2"/>
              <a:buChar char="v"/>
            </a:pPr>
            <a:r>
              <a:rPr lang="ru-RU" dirty="0">
                <a:hlinkClick r:id="rId6" action="ppaction://hlinksldjump"/>
              </a:rPr>
              <a:t>Три закона для робота</a:t>
            </a:r>
            <a:endParaRPr lang="ru-RU" dirty="0"/>
          </a:p>
          <a:p>
            <a:pPr>
              <a:buFont typeface="Wingdings" pitchFamily="2" charset="2"/>
              <a:buChar char="v"/>
            </a:pPr>
            <a:r>
              <a:rPr lang="ru-RU" dirty="0">
                <a:hlinkClick r:id="rId7" action="ppaction://hlinksldjump"/>
              </a:rPr>
              <a:t>Типы роботов</a:t>
            </a:r>
            <a:endParaRPr lang="ru-RU" dirty="0"/>
          </a:p>
        </p:txBody>
      </p:sp>
      <p:pic>
        <p:nvPicPr>
          <p:cNvPr id="5" name="Содержимое 4" descr="asimo.jpg"/>
          <p:cNvPicPr>
            <a:picLocks noGrp="1" noChangeAspect="1"/>
          </p:cNvPicPr>
          <p:nvPr>
            <p:ph sz="half" idx="2"/>
          </p:nvPr>
        </p:nvPicPr>
        <p:blipFill>
          <a:blip r:embed="rId8"/>
          <a:stretch>
            <a:fillRect/>
          </a:stretch>
        </p:blipFill>
        <p:spPr>
          <a:xfrm>
            <a:off x="4561114" y="214266"/>
            <a:ext cx="4582886" cy="7031158"/>
          </a:xfrm>
          <a:effectLst>
            <a:softEdge rad="635000"/>
          </a:effectLst>
        </p:spPr>
      </p:pic>
      <p:grpSp>
        <p:nvGrpSpPr>
          <p:cNvPr id="6" name="Группа 5"/>
          <p:cNvGrpSpPr/>
          <p:nvPr/>
        </p:nvGrpSpPr>
        <p:grpSpPr>
          <a:xfrm>
            <a:off x="2643174" y="6143644"/>
            <a:ext cx="3357586" cy="571504"/>
            <a:chOff x="2285984" y="6143644"/>
            <a:chExt cx="3357586" cy="571504"/>
          </a:xfrm>
        </p:grpSpPr>
        <p:sp>
          <p:nvSpPr>
            <p:cNvPr id="8" name="Стрелка влево 7">
              <a:hlinkClick r:id="" action="ppaction://hlinkshowjump?jump=previousslide"/>
            </p:cNvPr>
            <p:cNvSpPr/>
            <p:nvPr/>
          </p:nvSpPr>
          <p:spPr>
            <a:xfrm>
              <a:off x="2285984" y="6143644"/>
              <a:ext cx="1136738" cy="571480"/>
            </a:xfrm>
            <a:prstGeom prst="leftArrow">
              <a:avLst>
                <a:gd name="adj1" fmla="val 66058"/>
                <a:gd name="adj2" fmla="val 6682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>
                  <a:latin typeface="Arial Narrow" pitchFamily="34" charset="0"/>
                </a:rPr>
                <a:t>Назад</a:t>
              </a:r>
            </a:p>
          </p:txBody>
        </p:sp>
        <p:sp>
          <p:nvSpPr>
            <p:cNvPr id="9" name="Стрелка влево 8">
              <a:hlinkClick r:id="" action="ppaction://hlinkshowjump?jump=nextslide"/>
            </p:cNvPr>
            <p:cNvSpPr/>
            <p:nvPr/>
          </p:nvSpPr>
          <p:spPr>
            <a:xfrm flipH="1">
              <a:off x="4506832" y="6143668"/>
              <a:ext cx="1136738" cy="571480"/>
            </a:xfrm>
            <a:prstGeom prst="leftArrow">
              <a:avLst>
                <a:gd name="adj1" fmla="val 66058"/>
                <a:gd name="adj2" fmla="val 6682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>
                  <a:latin typeface="Arial Narrow" pitchFamily="34" charset="0"/>
                </a:rPr>
                <a:t>Вперед</a:t>
              </a: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74320"/>
            <a:ext cx="7647836" cy="1011540"/>
          </a:xfrm>
        </p:spPr>
        <p:txBody>
          <a:bodyPr>
            <a:normAutofit fontScale="90000"/>
          </a:bodyPr>
          <a:lstStyle/>
          <a:p>
            <a:r>
              <a:rPr lang="vi-VN" b="1" dirty="0">
                <a:latin typeface="Times New Roman" pitchFamily="18" charset="0"/>
                <a:cs typeface="Times New Roman" pitchFamily="18" charset="0"/>
              </a:rPr>
              <a:t>Андро́ид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 — человекоподобный робот.</a:t>
            </a:r>
            <a:endParaRPr lang="ru-RU" dirty="0">
              <a:latin typeface="Mistral" pitchFamily="66" charset="0"/>
              <a:cs typeface="Times New Roman" pitchFamily="18" charset="0"/>
            </a:endParaRPr>
          </a:p>
        </p:txBody>
      </p:sp>
      <p:pic>
        <p:nvPicPr>
          <p:cNvPr id="5" name="Содержимое 4" descr="800px-TOPIO_3_0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618699" y="853843"/>
            <a:ext cx="5039529" cy="3357586"/>
          </a:xfrm>
          <a:prstGeom prst="snip2DiagRect">
            <a:avLst>
              <a:gd name="adj1" fmla="val 50000"/>
              <a:gd name="adj2" fmla="val 3069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Содержимое 5" descr="Actroid-DER_0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1357290" y="1571612"/>
            <a:ext cx="2500330" cy="5016981"/>
          </a:xfrm>
          <a:prstGeom prst="round2DiagRect">
            <a:avLst>
              <a:gd name="adj1" fmla="val 36061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7286644" y="4068553"/>
            <a:ext cx="1643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dirty="0"/>
              <a:t>2009</a:t>
            </a:r>
            <a:r>
              <a:rPr lang="ru-RU" dirty="0"/>
              <a:t>г.</a:t>
            </a:r>
          </a:p>
          <a:p>
            <a:r>
              <a:rPr lang="ru-RU" dirty="0"/>
              <a:t>Токио.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29058" y="5143512"/>
            <a:ext cx="1357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dirty="0"/>
              <a:t>2007г.</a:t>
            </a:r>
          </a:p>
          <a:p>
            <a:r>
              <a:rPr lang="ru-RU" dirty="0"/>
              <a:t>Япония.</a:t>
            </a:r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34048775-F56C-408B-8E78-422021BF4639}"/>
              </a:ext>
            </a:extLst>
          </p:cNvPr>
          <p:cNvGrpSpPr/>
          <p:nvPr/>
        </p:nvGrpSpPr>
        <p:grpSpPr>
          <a:xfrm>
            <a:off x="1979712" y="6143644"/>
            <a:ext cx="4021048" cy="571504"/>
            <a:chOff x="2285984" y="6143644"/>
            <a:chExt cx="3357586" cy="571504"/>
          </a:xfrm>
        </p:grpSpPr>
        <p:sp>
          <p:nvSpPr>
            <p:cNvPr id="15" name="Багетная рамка 5">
              <a:hlinkClick r:id="rId4" action="ppaction://hlinksldjump"/>
              <a:extLst>
                <a:ext uri="{FF2B5EF4-FFF2-40B4-BE49-F238E27FC236}">
                  <a16:creationId xmlns:a16="http://schemas.microsoft.com/office/drawing/2014/main" id="{3B6EB157-8A87-46C8-B72D-CCF2F30E9843}"/>
                </a:ext>
              </a:extLst>
            </p:cNvPr>
            <p:cNvSpPr/>
            <p:nvPr/>
          </p:nvSpPr>
          <p:spPr>
            <a:xfrm>
              <a:off x="3405146" y="6143644"/>
              <a:ext cx="1238291" cy="571504"/>
            </a:xfrm>
            <a:prstGeom prst="bevel">
              <a:avLst>
                <a:gd name="adj" fmla="val 1422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Обратно</a:t>
              </a:r>
            </a:p>
          </p:txBody>
        </p:sp>
        <p:sp>
          <p:nvSpPr>
            <p:cNvPr id="16" name="Стрелка влево 6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2B573E9E-2A02-4696-8205-A342F0EA880D}"/>
                </a:ext>
              </a:extLst>
            </p:cNvPr>
            <p:cNvSpPr/>
            <p:nvPr/>
          </p:nvSpPr>
          <p:spPr>
            <a:xfrm>
              <a:off x="2285984" y="6143644"/>
              <a:ext cx="857256" cy="571480"/>
            </a:xfrm>
            <a:prstGeom prst="leftArrow">
              <a:avLst>
                <a:gd name="adj1" fmla="val 66058"/>
                <a:gd name="adj2" fmla="val 6682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>
                  <a:latin typeface="Arial Narrow" pitchFamily="34" charset="0"/>
                </a:rPr>
                <a:t>Назад</a:t>
              </a:r>
            </a:p>
          </p:txBody>
        </p:sp>
        <p:sp>
          <p:nvSpPr>
            <p:cNvPr id="17" name="Стрелка влево 7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A860F127-2447-4FBB-A372-AFC63AF0F299}"/>
                </a:ext>
              </a:extLst>
            </p:cNvPr>
            <p:cNvSpPr/>
            <p:nvPr/>
          </p:nvSpPr>
          <p:spPr>
            <a:xfrm flipH="1">
              <a:off x="4714876" y="6143668"/>
              <a:ext cx="928694" cy="571480"/>
            </a:xfrm>
            <a:prstGeom prst="leftArrow">
              <a:avLst>
                <a:gd name="adj1" fmla="val 66058"/>
                <a:gd name="adj2" fmla="val 6682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>
                  <a:latin typeface="Arial Narrow" pitchFamily="34" charset="0"/>
                </a:rPr>
                <a:t>Вперед</a:t>
              </a: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31481" y="496470"/>
            <a:ext cx="6377940" cy="1293028"/>
          </a:xfrm>
        </p:spPr>
        <p:txBody>
          <a:bodyPr>
            <a:normAutofit/>
          </a:bodyPr>
          <a:lstStyle/>
          <a:p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Боевой робот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57224" y="1357298"/>
            <a:ext cx="4014790" cy="51435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dirty="0">
                <a:latin typeface="Book Antiqua" pitchFamily="18" charset="0"/>
              </a:rPr>
              <a:t>(или </a:t>
            </a:r>
            <a:r>
              <a:rPr lang="ru-RU" sz="3600" b="1" dirty="0">
                <a:latin typeface="Book Antiqua" pitchFamily="18" charset="0"/>
              </a:rPr>
              <a:t>Военный робот</a:t>
            </a:r>
            <a:r>
              <a:rPr lang="ru-RU" sz="3600" dirty="0">
                <a:latin typeface="Book Antiqua" pitchFamily="18" charset="0"/>
              </a:rPr>
              <a:t>) —устройство, заменяющее человека</a:t>
            </a:r>
            <a:r>
              <a:rPr lang="en-US" sz="3600" dirty="0">
                <a:latin typeface="Book Antiqua" pitchFamily="18" charset="0"/>
              </a:rPr>
              <a:t> </a:t>
            </a:r>
            <a:r>
              <a:rPr lang="ru-RU" sz="3600" dirty="0">
                <a:latin typeface="Book Antiqua" pitchFamily="18" charset="0"/>
              </a:rPr>
              <a:t>для сохранения его жизни, в военных целях.</a:t>
            </a:r>
          </a:p>
        </p:txBody>
      </p:sp>
      <p:pic>
        <p:nvPicPr>
          <p:cNvPr id="5" name="Содержимое 4" descr="413px-SWORDS_robot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86512" y="285728"/>
            <a:ext cx="2591558" cy="3758700"/>
          </a:xfrm>
          <a:prstGeom prst="round2DiagRect">
            <a:avLst>
              <a:gd name="adj1" fmla="val 32171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SWORD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2066" y="3786190"/>
            <a:ext cx="3571900" cy="2311993"/>
          </a:xfrm>
          <a:prstGeom prst="snip2DiagRect">
            <a:avLst>
              <a:gd name="adj1" fmla="val 0"/>
              <a:gd name="adj2" fmla="val 42009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4572000" y="6143644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dirty="0"/>
              <a:t>специальная боевая система наблюдения и разведки</a:t>
            </a:r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8808E8DC-1755-40EA-8AA9-5771AB21F743}"/>
              </a:ext>
            </a:extLst>
          </p:cNvPr>
          <p:cNvGrpSpPr/>
          <p:nvPr/>
        </p:nvGrpSpPr>
        <p:grpSpPr>
          <a:xfrm>
            <a:off x="1979712" y="6143644"/>
            <a:ext cx="4021048" cy="571504"/>
            <a:chOff x="2285984" y="6143644"/>
            <a:chExt cx="3357586" cy="571504"/>
          </a:xfrm>
        </p:grpSpPr>
        <p:sp>
          <p:nvSpPr>
            <p:cNvPr id="15" name="Багетная рамка 5">
              <a:hlinkClick r:id="rId4" action="ppaction://hlinksldjump"/>
              <a:extLst>
                <a:ext uri="{FF2B5EF4-FFF2-40B4-BE49-F238E27FC236}">
                  <a16:creationId xmlns:a16="http://schemas.microsoft.com/office/drawing/2014/main" id="{16ED912D-31D6-48E6-9F33-B00DAB1703AC}"/>
                </a:ext>
              </a:extLst>
            </p:cNvPr>
            <p:cNvSpPr/>
            <p:nvPr/>
          </p:nvSpPr>
          <p:spPr>
            <a:xfrm>
              <a:off x="3405146" y="6143644"/>
              <a:ext cx="1238291" cy="571504"/>
            </a:xfrm>
            <a:prstGeom prst="bevel">
              <a:avLst>
                <a:gd name="adj" fmla="val 1422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Обратно</a:t>
              </a:r>
            </a:p>
          </p:txBody>
        </p:sp>
        <p:sp>
          <p:nvSpPr>
            <p:cNvPr id="16" name="Стрелка влево 6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F903B92C-EBEA-4D52-AD34-8644622BF11F}"/>
                </a:ext>
              </a:extLst>
            </p:cNvPr>
            <p:cNvSpPr/>
            <p:nvPr/>
          </p:nvSpPr>
          <p:spPr>
            <a:xfrm>
              <a:off x="2285984" y="6143644"/>
              <a:ext cx="857256" cy="571480"/>
            </a:xfrm>
            <a:prstGeom prst="leftArrow">
              <a:avLst>
                <a:gd name="adj1" fmla="val 66058"/>
                <a:gd name="adj2" fmla="val 6682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>
                  <a:latin typeface="Arial Narrow" pitchFamily="34" charset="0"/>
                </a:rPr>
                <a:t>Назад</a:t>
              </a:r>
            </a:p>
          </p:txBody>
        </p:sp>
        <p:sp>
          <p:nvSpPr>
            <p:cNvPr id="17" name="Стрелка влево 7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B42F1509-A6F5-4C01-A59D-7DA0999123BC}"/>
                </a:ext>
              </a:extLst>
            </p:cNvPr>
            <p:cNvSpPr/>
            <p:nvPr/>
          </p:nvSpPr>
          <p:spPr>
            <a:xfrm flipH="1">
              <a:off x="4714876" y="6143668"/>
              <a:ext cx="928694" cy="571480"/>
            </a:xfrm>
            <a:prstGeom prst="leftArrow">
              <a:avLst>
                <a:gd name="adj1" fmla="val 66058"/>
                <a:gd name="adj2" fmla="val 6682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>
                  <a:latin typeface="Arial Narrow" pitchFamily="34" charset="0"/>
                </a:rPr>
                <a:t>Вперед</a:t>
              </a: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822492" y="471418"/>
            <a:ext cx="6377940" cy="1293028"/>
          </a:xfrm>
        </p:spPr>
        <p:txBody>
          <a:bodyPr>
            <a:norm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Бытовой робот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71538" y="1428736"/>
            <a:ext cx="3657600" cy="46634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dirty="0">
                <a:latin typeface="Book Antiqua" pitchFamily="18" charset="0"/>
              </a:rPr>
              <a:t>— робот для помощи человеку в повседневной жизни и развлечений.</a:t>
            </a:r>
          </a:p>
        </p:txBody>
      </p:sp>
      <p:pic>
        <p:nvPicPr>
          <p:cNvPr id="5" name="Содержимое 4" descr="800px-Green_EU_2005_roomba_on_beige_carpet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00628" y="3500438"/>
            <a:ext cx="3657600" cy="2743200"/>
          </a:xfrm>
          <a:prstGeom prst="round2DiagRect">
            <a:avLst>
              <a:gd name="adj1" fmla="val 29293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AiboKid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8" y="1214422"/>
            <a:ext cx="3270245" cy="2452684"/>
          </a:xfrm>
          <a:prstGeom prst="snip2DiagRect">
            <a:avLst>
              <a:gd name="adj1" fmla="val 0"/>
              <a:gd name="adj2" fmla="val 42086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6215074" y="428604"/>
            <a:ext cx="25717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dirty="0"/>
              <a:t>Робот-игрушка    </a:t>
            </a:r>
            <a:r>
              <a:rPr lang="en-US" dirty="0"/>
              <a:t>Sony AIBO</a:t>
            </a:r>
          </a:p>
          <a:p>
            <a:pPr>
              <a:buFont typeface="Wingdings" pitchFamily="2" charset="2"/>
              <a:buChar char="v"/>
            </a:pP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786182" y="6429396"/>
            <a:ext cx="50006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dirty="0"/>
              <a:t>Робот-пылесос </a:t>
            </a:r>
            <a:r>
              <a:rPr lang="ru-RU" dirty="0" err="1"/>
              <a:t>iRobot</a:t>
            </a:r>
            <a:r>
              <a:rPr lang="ru-RU" dirty="0"/>
              <a:t> </a:t>
            </a:r>
            <a:r>
              <a:rPr lang="ru-RU" dirty="0" err="1"/>
              <a:t>Roomba</a:t>
            </a:r>
            <a:r>
              <a:rPr lang="ru-RU" dirty="0"/>
              <a:t> . 2005г. </a:t>
            </a:r>
          </a:p>
          <a:p>
            <a:pPr>
              <a:buFont typeface="Wingdings" pitchFamily="2" charset="2"/>
              <a:buChar char="v"/>
            </a:pPr>
            <a:endParaRPr lang="ru-RU" dirty="0"/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0BBEE68F-F9D4-4E21-A733-80C0FFA2D075}"/>
              </a:ext>
            </a:extLst>
          </p:cNvPr>
          <p:cNvGrpSpPr/>
          <p:nvPr/>
        </p:nvGrpSpPr>
        <p:grpSpPr>
          <a:xfrm>
            <a:off x="475503" y="5806424"/>
            <a:ext cx="4021048" cy="571504"/>
            <a:chOff x="2285984" y="6143644"/>
            <a:chExt cx="3357586" cy="571504"/>
          </a:xfrm>
        </p:grpSpPr>
        <p:sp>
          <p:nvSpPr>
            <p:cNvPr id="16" name="Багетная рамка 5">
              <a:hlinkClick r:id="rId4" action="ppaction://hlinksldjump"/>
              <a:extLst>
                <a:ext uri="{FF2B5EF4-FFF2-40B4-BE49-F238E27FC236}">
                  <a16:creationId xmlns:a16="http://schemas.microsoft.com/office/drawing/2014/main" id="{BADD26C0-7536-4734-A163-5D5598A72DB5}"/>
                </a:ext>
              </a:extLst>
            </p:cNvPr>
            <p:cNvSpPr/>
            <p:nvPr/>
          </p:nvSpPr>
          <p:spPr>
            <a:xfrm>
              <a:off x="3405146" y="6143644"/>
              <a:ext cx="1238291" cy="571504"/>
            </a:xfrm>
            <a:prstGeom prst="bevel">
              <a:avLst>
                <a:gd name="adj" fmla="val 1422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Обратно</a:t>
              </a:r>
            </a:p>
          </p:txBody>
        </p:sp>
        <p:sp>
          <p:nvSpPr>
            <p:cNvPr id="17" name="Стрелка влево 6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DDDC93B3-3FD8-41FE-BC77-5AA2B3158337}"/>
                </a:ext>
              </a:extLst>
            </p:cNvPr>
            <p:cNvSpPr/>
            <p:nvPr/>
          </p:nvSpPr>
          <p:spPr>
            <a:xfrm>
              <a:off x="2285984" y="6143644"/>
              <a:ext cx="857256" cy="571480"/>
            </a:xfrm>
            <a:prstGeom prst="leftArrow">
              <a:avLst>
                <a:gd name="adj1" fmla="val 66058"/>
                <a:gd name="adj2" fmla="val 6682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>
                  <a:latin typeface="Arial Narrow" pitchFamily="34" charset="0"/>
                </a:rPr>
                <a:t>Назад</a:t>
              </a:r>
            </a:p>
          </p:txBody>
        </p:sp>
        <p:sp>
          <p:nvSpPr>
            <p:cNvPr id="18" name="Стрелка влево 7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5FC4D973-0DBF-4890-9557-91B8144AE5A5}"/>
                </a:ext>
              </a:extLst>
            </p:cNvPr>
            <p:cNvSpPr/>
            <p:nvPr/>
          </p:nvSpPr>
          <p:spPr>
            <a:xfrm flipH="1">
              <a:off x="4714876" y="6143668"/>
              <a:ext cx="928694" cy="571480"/>
            </a:xfrm>
            <a:prstGeom prst="leftArrow">
              <a:avLst>
                <a:gd name="adj1" fmla="val 66058"/>
                <a:gd name="adj2" fmla="val 6682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>
                  <a:latin typeface="Arial Narrow" pitchFamily="34" charset="0"/>
                </a:rPr>
                <a:t>Вперед</a:t>
              </a: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50"/>
                            </p:stCondLst>
                            <p:childTnLst>
                              <p:par>
                                <p:cTn id="1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50"/>
                            </p:stCondLst>
                            <p:childTnLst>
                              <p:par>
                                <p:cTn id="1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844375" y="191266"/>
            <a:ext cx="6377940" cy="1293028"/>
          </a:xfrm>
        </p:spPr>
        <p:txBody>
          <a:bodyPr/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Персональный робот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42976" y="1428736"/>
            <a:ext cx="3950232" cy="475870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600" dirty="0">
                <a:latin typeface="Book Antiqua" pitchFamily="18" charset="0"/>
              </a:rPr>
              <a:t>— тип роботов, которые в отличие от других будут компактны, недороги и просты в использовании.</a:t>
            </a:r>
          </a:p>
        </p:txBody>
      </p:sp>
      <p:pic>
        <p:nvPicPr>
          <p:cNvPr id="5" name="Содержимое 4" descr="7404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286380" y="1571612"/>
            <a:ext cx="3657600" cy="2671762"/>
          </a:xfrm>
          <a:prstGeom prst="round2DiagRect">
            <a:avLst>
              <a:gd name="adj1" fmla="val 50000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talkingrobo_gMGkA_5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5699" y="3714752"/>
            <a:ext cx="3118301" cy="2381248"/>
          </a:xfrm>
          <a:prstGeom prst="snip2DiagRect">
            <a:avLst>
              <a:gd name="adj1" fmla="val 0"/>
              <a:gd name="adj2" fmla="val 27722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5072066" y="1172857"/>
            <a:ext cx="3429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1600" dirty="0"/>
              <a:t>Персональный транспортный робот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86316" y="6211669"/>
            <a:ext cx="38576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dirty="0"/>
              <a:t>Персональный робот-учитель иностранных языков. </a:t>
            </a:r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80D0E2A8-ED3D-46CD-B70F-47B22162DDF1}"/>
              </a:ext>
            </a:extLst>
          </p:cNvPr>
          <p:cNvGrpSpPr/>
          <p:nvPr/>
        </p:nvGrpSpPr>
        <p:grpSpPr>
          <a:xfrm>
            <a:off x="702619" y="5925917"/>
            <a:ext cx="4021048" cy="571504"/>
            <a:chOff x="2285984" y="6143644"/>
            <a:chExt cx="3357586" cy="571504"/>
          </a:xfrm>
        </p:grpSpPr>
        <p:sp>
          <p:nvSpPr>
            <p:cNvPr id="16" name="Багетная рамка 5">
              <a:hlinkClick r:id="rId4" action="ppaction://hlinksldjump"/>
              <a:extLst>
                <a:ext uri="{FF2B5EF4-FFF2-40B4-BE49-F238E27FC236}">
                  <a16:creationId xmlns:a16="http://schemas.microsoft.com/office/drawing/2014/main" id="{FC7780D3-D060-45F3-A06F-980AC684F5D2}"/>
                </a:ext>
              </a:extLst>
            </p:cNvPr>
            <p:cNvSpPr/>
            <p:nvPr/>
          </p:nvSpPr>
          <p:spPr>
            <a:xfrm>
              <a:off x="3405146" y="6143644"/>
              <a:ext cx="1238291" cy="571504"/>
            </a:xfrm>
            <a:prstGeom prst="bevel">
              <a:avLst>
                <a:gd name="adj" fmla="val 1422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Обратно</a:t>
              </a:r>
            </a:p>
          </p:txBody>
        </p:sp>
        <p:sp>
          <p:nvSpPr>
            <p:cNvPr id="17" name="Стрелка влево 6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7289AAE8-A670-4CC2-8158-7C0B237378A0}"/>
                </a:ext>
              </a:extLst>
            </p:cNvPr>
            <p:cNvSpPr/>
            <p:nvPr/>
          </p:nvSpPr>
          <p:spPr>
            <a:xfrm>
              <a:off x="2285984" y="6143644"/>
              <a:ext cx="857256" cy="571480"/>
            </a:xfrm>
            <a:prstGeom prst="leftArrow">
              <a:avLst>
                <a:gd name="adj1" fmla="val 66058"/>
                <a:gd name="adj2" fmla="val 6682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>
                  <a:latin typeface="Arial Narrow" pitchFamily="34" charset="0"/>
                </a:rPr>
                <a:t>Назад</a:t>
              </a:r>
            </a:p>
          </p:txBody>
        </p:sp>
        <p:sp>
          <p:nvSpPr>
            <p:cNvPr id="18" name="Стрелка влево 7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5FDBF246-FAEF-44A1-B16A-01B62E0CB53D}"/>
                </a:ext>
              </a:extLst>
            </p:cNvPr>
            <p:cNvSpPr/>
            <p:nvPr/>
          </p:nvSpPr>
          <p:spPr>
            <a:xfrm flipH="1">
              <a:off x="4714876" y="6143668"/>
              <a:ext cx="928694" cy="571480"/>
            </a:xfrm>
            <a:prstGeom prst="leftArrow">
              <a:avLst>
                <a:gd name="adj1" fmla="val 66058"/>
                <a:gd name="adj2" fmla="val 6682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>
                  <a:latin typeface="Arial Narrow" pitchFamily="34" charset="0"/>
                </a:rPr>
                <a:t>Вперед</a:t>
              </a: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300"/>
                            </p:stCondLst>
                            <p:childTnLst>
                              <p:par>
                                <p:cTn id="1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300"/>
                            </p:stCondLst>
                            <p:childTnLst>
                              <p:par>
                                <p:cTn id="1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402920" y="568542"/>
            <a:ext cx="6377940" cy="1293028"/>
          </a:xfrm>
        </p:spPr>
        <p:txBody>
          <a:bodyPr>
            <a:no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Промышленный робот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71472" y="1142984"/>
            <a:ext cx="4593174" cy="466344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600" dirty="0">
                <a:latin typeface="Book Antiqua" pitchFamily="18" charset="0"/>
              </a:rPr>
              <a:t>   — устройство, которое применяется для перемещения объектов и для выполнения производственных процессов.</a:t>
            </a:r>
          </a:p>
          <a:p>
            <a:endParaRPr lang="ru-RU" sz="3600" dirty="0">
              <a:latin typeface="Book Antiqua" pitchFamily="18" charset="0"/>
            </a:endParaRPr>
          </a:p>
        </p:txBody>
      </p:sp>
      <p:pic>
        <p:nvPicPr>
          <p:cNvPr id="5" name="Содержимое 4" descr="patient_cart_front_with_inst_hr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104102" y="3286124"/>
            <a:ext cx="2378659" cy="3135674"/>
          </a:xfrm>
          <a:prstGeom prst="round2DiagRect">
            <a:avLst>
              <a:gd name="adj1" fmla="val 0"/>
              <a:gd name="adj2" fmla="val 4532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155_000020973_img225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2198" y="1279624"/>
            <a:ext cx="2928958" cy="2876521"/>
          </a:xfrm>
          <a:prstGeom prst="snip2DiagRect">
            <a:avLst>
              <a:gd name="adj1" fmla="val 0"/>
              <a:gd name="adj2" fmla="val 3841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5500694" y="6488668"/>
            <a:ext cx="235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dirty="0"/>
              <a:t>Робот-хирург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500958" y="4286256"/>
            <a:ext cx="1714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dirty="0"/>
              <a:t>Сварочный робот</a:t>
            </a:r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9B601B9B-C9C1-4CA7-AAB0-ECF3E35AEBF9}"/>
              </a:ext>
            </a:extLst>
          </p:cNvPr>
          <p:cNvGrpSpPr/>
          <p:nvPr/>
        </p:nvGrpSpPr>
        <p:grpSpPr>
          <a:xfrm>
            <a:off x="467544" y="6003706"/>
            <a:ext cx="4021048" cy="571504"/>
            <a:chOff x="2285984" y="6143644"/>
            <a:chExt cx="3357586" cy="571504"/>
          </a:xfrm>
        </p:grpSpPr>
        <p:sp>
          <p:nvSpPr>
            <p:cNvPr id="16" name="Багетная рамка 5">
              <a:hlinkClick r:id="rId4" action="ppaction://hlinksldjump"/>
              <a:extLst>
                <a:ext uri="{FF2B5EF4-FFF2-40B4-BE49-F238E27FC236}">
                  <a16:creationId xmlns:a16="http://schemas.microsoft.com/office/drawing/2014/main" id="{49F46FC6-F96B-431C-8997-9FBE60119D42}"/>
                </a:ext>
              </a:extLst>
            </p:cNvPr>
            <p:cNvSpPr/>
            <p:nvPr/>
          </p:nvSpPr>
          <p:spPr>
            <a:xfrm>
              <a:off x="3405146" y="6143644"/>
              <a:ext cx="1238291" cy="571504"/>
            </a:xfrm>
            <a:prstGeom prst="bevel">
              <a:avLst>
                <a:gd name="adj" fmla="val 1422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Обратно</a:t>
              </a:r>
            </a:p>
          </p:txBody>
        </p:sp>
        <p:sp>
          <p:nvSpPr>
            <p:cNvPr id="17" name="Стрелка влево 6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B9F61B15-F3FC-47C0-AC85-4A32918E8D31}"/>
                </a:ext>
              </a:extLst>
            </p:cNvPr>
            <p:cNvSpPr/>
            <p:nvPr/>
          </p:nvSpPr>
          <p:spPr>
            <a:xfrm>
              <a:off x="2285984" y="6143644"/>
              <a:ext cx="857256" cy="571480"/>
            </a:xfrm>
            <a:prstGeom prst="leftArrow">
              <a:avLst>
                <a:gd name="adj1" fmla="val 66058"/>
                <a:gd name="adj2" fmla="val 6682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>
                  <a:latin typeface="Arial Narrow" pitchFamily="34" charset="0"/>
                </a:rPr>
                <a:t>Назад</a:t>
              </a:r>
            </a:p>
          </p:txBody>
        </p:sp>
        <p:sp>
          <p:nvSpPr>
            <p:cNvPr id="18" name="Стрелка влево 7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517854B2-CA1D-48AF-B334-FB18D2E8CB40}"/>
                </a:ext>
              </a:extLst>
            </p:cNvPr>
            <p:cNvSpPr/>
            <p:nvPr/>
          </p:nvSpPr>
          <p:spPr>
            <a:xfrm flipH="1">
              <a:off x="4714876" y="6143668"/>
              <a:ext cx="928694" cy="571480"/>
            </a:xfrm>
            <a:prstGeom prst="leftArrow">
              <a:avLst>
                <a:gd name="adj1" fmla="val 66058"/>
                <a:gd name="adj2" fmla="val 6682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>
                  <a:latin typeface="Arial Narrow" pitchFamily="34" charset="0"/>
                </a:rPr>
                <a:t>Вперед</a:t>
              </a: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300"/>
                            </p:stCondLst>
                            <p:childTnLst>
                              <p:par>
                                <p:cTn id="1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300"/>
                            </p:stCondLst>
                            <p:childTnLst>
                              <p:par>
                                <p:cTn id="1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2767" y="263943"/>
            <a:ext cx="6377940" cy="1293028"/>
          </a:xfrm>
        </p:spPr>
        <p:txBody>
          <a:bodyPr/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Социальный робот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85852" y="1524000"/>
            <a:ext cx="3807356" cy="4663440"/>
          </a:xfrm>
        </p:spPr>
        <p:txBody>
          <a:bodyPr/>
          <a:lstStyle/>
          <a:p>
            <a:pPr>
              <a:buNone/>
            </a:pPr>
            <a:r>
              <a:rPr lang="ru-RU" dirty="0"/>
              <a:t>— Робот способный общаться с людьми. Или «устройство телеприсутствия».</a:t>
            </a:r>
          </a:p>
          <a:p>
            <a:endParaRPr lang="ru-RU" dirty="0"/>
          </a:p>
        </p:txBody>
      </p:sp>
      <p:pic>
        <p:nvPicPr>
          <p:cNvPr id="5" name="Содержимое 4" descr="roboty5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414962" y="1357298"/>
            <a:ext cx="3729038" cy="27432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roboty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2202" y="3429000"/>
            <a:ext cx="3686180" cy="2307801"/>
          </a:xfrm>
          <a:prstGeom prst="round2DiagRect">
            <a:avLst>
              <a:gd name="adj1" fmla="val 22506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>
            <a:hlinkClick r:id="rId4" action="ppaction://hlinkpres?slideindex=1&amp;slidetitle="/>
          </p:cNvPr>
          <p:cNvSpPr txBox="1"/>
          <p:nvPr/>
        </p:nvSpPr>
        <p:spPr>
          <a:xfrm>
            <a:off x="7000892" y="1000108"/>
            <a:ext cx="19288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dirty="0" err="1"/>
              <a:t>Robovox</a:t>
            </a:r>
            <a:r>
              <a:rPr lang="en-US" dirty="0"/>
              <a:t> </a:t>
            </a:r>
            <a:r>
              <a:rPr lang="ru-RU" dirty="0"/>
              <a:t>робот </a:t>
            </a:r>
          </a:p>
          <a:p>
            <a:pPr>
              <a:buFont typeface="Wingdings" pitchFamily="2" charset="2"/>
              <a:buChar char="v"/>
            </a:pPr>
            <a:endParaRPr lang="ru-RU" dirty="0"/>
          </a:p>
        </p:txBody>
      </p:sp>
      <p:sp>
        <p:nvSpPr>
          <p:cNvPr id="8" name="TextBox 7">
            <a:hlinkClick r:id="rId5" action="ppaction://hlinkpres?slideindex=1&amp;slidetitle="/>
          </p:cNvPr>
          <p:cNvSpPr txBox="1"/>
          <p:nvPr/>
        </p:nvSpPr>
        <p:spPr>
          <a:xfrm>
            <a:off x="6643702" y="5657671"/>
            <a:ext cx="22860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dirty="0"/>
              <a:t>Робот - африканская мышка из Японии </a:t>
            </a:r>
          </a:p>
          <a:p>
            <a:pPr>
              <a:buFont typeface="Wingdings" pitchFamily="2" charset="2"/>
              <a:buChar char="v"/>
            </a:pPr>
            <a:endParaRPr lang="ru-RU" dirty="0"/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5E4D850C-7C06-4A74-A222-A5050263D4EA}"/>
              </a:ext>
            </a:extLst>
          </p:cNvPr>
          <p:cNvGrpSpPr/>
          <p:nvPr/>
        </p:nvGrpSpPr>
        <p:grpSpPr>
          <a:xfrm>
            <a:off x="489775" y="6180279"/>
            <a:ext cx="4021048" cy="571504"/>
            <a:chOff x="2285984" y="6143644"/>
            <a:chExt cx="3357586" cy="571504"/>
          </a:xfrm>
        </p:grpSpPr>
        <p:sp>
          <p:nvSpPr>
            <p:cNvPr id="16" name="Багетная рамка 5">
              <a:hlinkClick r:id="rId6" action="ppaction://hlinksldjump"/>
              <a:extLst>
                <a:ext uri="{FF2B5EF4-FFF2-40B4-BE49-F238E27FC236}">
                  <a16:creationId xmlns:a16="http://schemas.microsoft.com/office/drawing/2014/main" id="{A730612B-DD9D-47F9-AFF0-1534F71B3585}"/>
                </a:ext>
              </a:extLst>
            </p:cNvPr>
            <p:cNvSpPr/>
            <p:nvPr/>
          </p:nvSpPr>
          <p:spPr>
            <a:xfrm>
              <a:off x="3405146" y="6143644"/>
              <a:ext cx="1238291" cy="571504"/>
            </a:xfrm>
            <a:prstGeom prst="bevel">
              <a:avLst>
                <a:gd name="adj" fmla="val 1422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Обратно</a:t>
              </a:r>
            </a:p>
          </p:txBody>
        </p:sp>
        <p:sp>
          <p:nvSpPr>
            <p:cNvPr id="18" name="Стрелка влево 6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320D0F1A-45A1-41FB-A48C-95EBB675FAD6}"/>
                </a:ext>
              </a:extLst>
            </p:cNvPr>
            <p:cNvSpPr/>
            <p:nvPr/>
          </p:nvSpPr>
          <p:spPr>
            <a:xfrm>
              <a:off x="2285984" y="6143644"/>
              <a:ext cx="857256" cy="571480"/>
            </a:xfrm>
            <a:prstGeom prst="leftArrow">
              <a:avLst>
                <a:gd name="adj1" fmla="val 66058"/>
                <a:gd name="adj2" fmla="val 6682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>
                  <a:latin typeface="Arial Narrow" pitchFamily="34" charset="0"/>
                </a:rPr>
                <a:t>Назад</a:t>
              </a:r>
            </a:p>
          </p:txBody>
        </p:sp>
        <p:sp>
          <p:nvSpPr>
            <p:cNvPr id="19" name="Стрелка влево 7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A1A9B664-FF11-4E56-BF61-27A7299FAC55}"/>
                </a:ext>
              </a:extLst>
            </p:cNvPr>
            <p:cNvSpPr/>
            <p:nvPr/>
          </p:nvSpPr>
          <p:spPr>
            <a:xfrm flipH="1">
              <a:off x="4714876" y="6143668"/>
              <a:ext cx="928694" cy="571480"/>
            </a:xfrm>
            <a:prstGeom prst="leftArrow">
              <a:avLst>
                <a:gd name="adj1" fmla="val 66058"/>
                <a:gd name="adj2" fmla="val 6682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>
                  <a:latin typeface="Arial Narrow" pitchFamily="34" charset="0"/>
                </a:rPr>
                <a:t>Вперед</a:t>
              </a: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00"/>
                            </p:stCondLst>
                            <p:childTnLst>
                              <p:par>
                                <p:cTn id="1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200"/>
                            </p:stCondLst>
                            <p:childTnLst>
                              <p:par>
                                <p:cTn id="1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44" y="357166"/>
            <a:ext cx="8591552" cy="1052506"/>
          </a:xfrm>
        </p:spPr>
        <p:txBody>
          <a:bodyPr>
            <a:normAutofit/>
          </a:bodyPr>
          <a:lstStyle/>
          <a:p>
            <a:pPr algn="ctr"/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Три закона для робота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1357298"/>
            <a:ext cx="8929718" cy="5072098"/>
          </a:xfrm>
        </p:spPr>
        <p:txBody>
          <a:bodyPr>
            <a:normAutofit fontScale="62500" lnSpcReduction="20000"/>
          </a:bodyPr>
          <a:lstStyle/>
          <a:p>
            <a:r>
              <a:rPr lang="ru-RU" sz="3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Законы гласят:</a:t>
            </a:r>
          </a:p>
          <a:p>
            <a:pPr marL="457200" indent="-457200" algn="l">
              <a:buFont typeface="+mj-lt"/>
              <a:buAutoNum type="arabicPeriod"/>
            </a:pPr>
            <a:r>
              <a:rPr lang="ru-RU" sz="3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Робот не может причинить вред человеку или своим бездействием допустить, чтобы человеку был причинён вред.</a:t>
            </a:r>
          </a:p>
          <a:p>
            <a:pPr marL="457200" indent="-457200" algn="l">
              <a:buFont typeface="+mj-lt"/>
              <a:buAutoNum type="arabicPeriod"/>
            </a:pPr>
            <a:r>
              <a:rPr lang="ru-RU" sz="3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Робот должен повиноваться всем приказам, которые даёт человек, кроме тех случаев, когда эти приказы противоречат Первому Закону.</a:t>
            </a:r>
          </a:p>
          <a:p>
            <a:pPr marL="457200" indent="-457200" algn="l">
              <a:buFont typeface="+mj-lt"/>
              <a:buAutoNum type="arabicPeriod"/>
            </a:pPr>
            <a:r>
              <a:rPr lang="ru-RU" sz="3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Робот должен заботиться о своей безопасности в той мере, в которой это не противоречит Первому и Второму Законам.</a:t>
            </a:r>
          </a:p>
          <a:p>
            <a:r>
              <a:rPr lang="ru-RU" sz="38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Оригинальный текст</a:t>
            </a:r>
            <a:r>
              <a:rPr lang="ru-RU" sz="3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 (англ.)  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38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 robot may not injure a human being or, through inaction, allow a human being to come to harm.</a:t>
            </a:r>
            <a:endParaRPr lang="en-US" sz="38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en-US" sz="38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 robot must obey orders given it by human beings except where such orders would conflict with the First Law.</a:t>
            </a:r>
            <a:endParaRPr lang="en-US" sz="38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en-US" sz="38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 robot must protect its own existence as long as such protection does not conflict with the First or Second Law.</a:t>
            </a:r>
            <a:endParaRPr lang="en-US" sz="38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l">
              <a:buFont typeface="+mj-lt"/>
              <a:buAutoNum type="arabicPeriod"/>
            </a:pPr>
            <a:endParaRPr lang="ru-RU" sz="1800" dirty="0"/>
          </a:p>
        </p:txBody>
      </p:sp>
    </p:spTree>
  </p:cSld>
  <p:clrMapOvr>
    <a:masterClrMapping/>
  </p:clrMapOvr>
  <p:transition advClick="0">
    <p:newsflash/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9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piderweb-random-desig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5081" y="2178811"/>
            <a:ext cx="6238919" cy="4679189"/>
          </a:xfrm>
          <a:prstGeom prst="rect">
            <a:avLst/>
          </a:prstGeom>
          <a:effectLst>
            <a:softEdge rad="635000"/>
          </a:effectLst>
          <a:scene3d>
            <a:camera prst="isometricOffAxis1Right"/>
            <a:lightRig rig="threePt" dir="t"/>
          </a:scene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52" y="2143116"/>
            <a:ext cx="3638176" cy="4500570"/>
          </a:xfrm>
        </p:spPr>
        <p:txBody>
          <a:bodyPr>
            <a:normAutofit/>
          </a:bodyPr>
          <a:lstStyle/>
          <a:p>
            <a:r>
              <a:rPr lang="ru-RU" sz="2700" dirty="0">
                <a:solidFill>
                  <a:srgbClr val="00B0F0"/>
                </a:solidFill>
              </a:rPr>
              <a:t>Робототехника опирается на электронику, механику, программирование. 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2500306"/>
          </a:xfrm>
          <a:noFill/>
          <a:ln w="0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6000" b="1" i="1" u="sng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Робототе́хника</a:t>
            </a:r>
            <a:r>
              <a:rPr lang="ru-RU" sz="6000" dirty="0">
                <a:solidFill>
                  <a:schemeClr val="accent1">
                    <a:lumMod val="60000"/>
                    <a:lumOff val="40000"/>
                  </a:schemeClr>
                </a:solidFill>
                <a:latin typeface="Mistral" pitchFamily="66" charset="0"/>
              </a:rPr>
              <a:t> </a:t>
            </a:r>
            <a:r>
              <a:rPr lang="ru-RU" sz="33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 — прикладная наука,                   занимающаяся разработкой автоматизированных технических систем.</a:t>
            </a:r>
          </a:p>
          <a:p>
            <a:endParaRPr lang="ru-RU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1979712" y="6143644"/>
            <a:ext cx="4021048" cy="571504"/>
            <a:chOff x="2285984" y="6143644"/>
            <a:chExt cx="3357586" cy="571504"/>
          </a:xfrm>
        </p:grpSpPr>
        <p:sp>
          <p:nvSpPr>
            <p:cNvPr id="6" name="Багетная рамка 5">
              <a:hlinkClick r:id="rId3" action="ppaction://hlinksldjump"/>
            </p:cNvPr>
            <p:cNvSpPr/>
            <p:nvPr/>
          </p:nvSpPr>
          <p:spPr>
            <a:xfrm>
              <a:off x="3405146" y="6143644"/>
              <a:ext cx="1238291" cy="571504"/>
            </a:xfrm>
            <a:prstGeom prst="bevel">
              <a:avLst>
                <a:gd name="adj" fmla="val 1422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Обратно</a:t>
              </a:r>
            </a:p>
          </p:txBody>
        </p:sp>
        <p:sp>
          <p:nvSpPr>
            <p:cNvPr id="7" name="Стрелка влево 6">
              <a:hlinkClick r:id="" action="ppaction://hlinkshowjump?jump=previousslide"/>
            </p:cNvPr>
            <p:cNvSpPr/>
            <p:nvPr/>
          </p:nvSpPr>
          <p:spPr>
            <a:xfrm>
              <a:off x="2285984" y="6143644"/>
              <a:ext cx="857256" cy="571480"/>
            </a:xfrm>
            <a:prstGeom prst="leftArrow">
              <a:avLst>
                <a:gd name="adj1" fmla="val 66058"/>
                <a:gd name="adj2" fmla="val 6682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>
                  <a:latin typeface="Arial Narrow" pitchFamily="34" charset="0"/>
                </a:rPr>
                <a:t>Назад</a:t>
              </a:r>
            </a:p>
          </p:txBody>
        </p:sp>
        <p:sp>
          <p:nvSpPr>
            <p:cNvPr id="8" name="Стрелка влево 7">
              <a:hlinkClick r:id="" action="ppaction://hlinkshowjump?jump=nextslide"/>
            </p:cNvPr>
            <p:cNvSpPr/>
            <p:nvPr/>
          </p:nvSpPr>
          <p:spPr>
            <a:xfrm flipH="1">
              <a:off x="4714876" y="6143668"/>
              <a:ext cx="928694" cy="571480"/>
            </a:xfrm>
            <a:prstGeom prst="leftArrow">
              <a:avLst>
                <a:gd name="adj1" fmla="val 66058"/>
                <a:gd name="adj2" fmla="val 6682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>
                  <a:latin typeface="Arial Narrow" pitchFamily="34" charset="0"/>
                </a:rPr>
                <a:t>Вперед</a:t>
              </a: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7422" y="2857496"/>
            <a:ext cx="5857916" cy="1143000"/>
          </a:xfrm>
        </p:spPr>
        <p:txBody>
          <a:bodyPr>
            <a:normAutofit fontScale="90000"/>
          </a:bodyPr>
          <a:lstStyle/>
          <a:p>
            <a:r>
              <a:rPr lang="ru-RU" sz="5400" dirty="0">
                <a:latin typeface="Monotype Corsiva" pitchFamily="66" charset="0"/>
                <a:cs typeface="Raavi" pitchFamily="2"/>
              </a:rPr>
              <a:t>Виды робототехники</a:t>
            </a:r>
          </a:p>
        </p:txBody>
      </p:sp>
      <p:pic>
        <p:nvPicPr>
          <p:cNvPr id="4" name="Рисунок 3" descr="workcre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2198" y="714356"/>
            <a:ext cx="2796499" cy="1995492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</p:pic>
      <p:sp>
        <p:nvSpPr>
          <p:cNvPr id="5" name="TextBox 4"/>
          <p:cNvSpPr txBox="1"/>
          <p:nvPr/>
        </p:nvSpPr>
        <p:spPr>
          <a:xfrm>
            <a:off x="6000760" y="2285992"/>
            <a:ext cx="2571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Book Antiqua" pitchFamily="18" charset="0"/>
              </a:rPr>
              <a:t>Строительная</a:t>
            </a:r>
          </a:p>
        </p:txBody>
      </p:sp>
      <p:sp>
        <p:nvSpPr>
          <p:cNvPr id="6" name="Стрелка углом вверх 5"/>
          <p:cNvSpPr/>
          <p:nvPr/>
        </p:nvSpPr>
        <p:spPr>
          <a:xfrm>
            <a:off x="8143900" y="2500306"/>
            <a:ext cx="785818" cy="1071570"/>
          </a:xfrm>
          <a:prstGeom prst="bentUpArrow">
            <a:avLst>
              <a:gd name="adj1" fmla="val 36024"/>
              <a:gd name="adj2" fmla="val 25000"/>
              <a:gd name="adj3" fmla="val 37751"/>
            </a:avLst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weld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6116" y="0"/>
            <a:ext cx="2211098" cy="2038744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</p:pic>
      <p:sp>
        <p:nvSpPr>
          <p:cNvPr id="8" name="TextBox 7"/>
          <p:cNvSpPr txBox="1"/>
          <p:nvPr/>
        </p:nvSpPr>
        <p:spPr>
          <a:xfrm>
            <a:off x="3286116" y="0"/>
            <a:ext cx="22860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Book Antiqua" pitchFamily="18" charset="0"/>
              </a:rPr>
              <a:t>Промышленная</a:t>
            </a:r>
          </a:p>
        </p:txBody>
      </p:sp>
      <p:sp>
        <p:nvSpPr>
          <p:cNvPr id="9" name="Стрелка вверх 8"/>
          <p:cNvSpPr/>
          <p:nvPr/>
        </p:nvSpPr>
        <p:spPr>
          <a:xfrm>
            <a:off x="4714877" y="1885938"/>
            <a:ext cx="857256" cy="1285884"/>
          </a:xfrm>
          <a:prstGeom prst="upArrow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Robot-pylesos-KARCHER-RC-3000-robocleaner_STcxNzIxVG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429132"/>
            <a:ext cx="3428992" cy="2424205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11" name="TextBox 10"/>
          <p:cNvSpPr txBox="1"/>
          <p:nvPr/>
        </p:nvSpPr>
        <p:spPr>
          <a:xfrm>
            <a:off x="0" y="4500570"/>
            <a:ext cx="25003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Book Antiqua" pitchFamily="18" charset="0"/>
              </a:rPr>
              <a:t>Бытовая</a:t>
            </a:r>
          </a:p>
        </p:txBody>
      </p:sp>
      <p:sp>
        <p:nvSpPr>
          <p:cNvPr id="12" name="Стрелка углом вверх 11"/>
          <p:cNvSpPr/>
          <p:nvPr/>
        </p:nvSpPr>
        <p:spPr>
          <a:xfrm rot="10800000">
            <a:off x="785786" y="3314698"/>
            <a:ext cx="1543061" cy="1071570"/>
          </a:xfrm>
          <a:prstGeom prst="bentUpArrow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7" name="Группа 16"/>
          <p:cNvGrpSpPr/>
          <p:nvPr/>
        </p:nvGrpSpPr>
        <p:grpSpPr>
          <a:xfrm>
            <a:off x="1142976" y="571480"/>
            <a:ext cx="2500315" cy="1685994"/>
            <a:chOff x="1071538" y="1357298"/>
            <a:chExt cx="2500315" cy="1685994"/>
          </a:xfrm>
        </p:grpSpPr>
        <p:pic>
          <p:nvPicPr>
            <p:cNvPr id="13" name="Рисунок 12" descr="zlo2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71538" y="1357298"/>
              <a:ext cx="2500315" cy="1644652"/>
            </a:xfrm>
            <a:prstGeom prst="rect">
              <a:avLst/>
            </a:prstGeom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</p:pic>
        <p:sp>
          <p:nvSpPr>
            <p:cNvPr id="14" name="TextBox 13"/>
            <p:cNvSpPr txBox="1"/>
            <p:nvPr/>
          </p:nvSpPr>
          <p:spPr>
            <a:xfrm>
              <a:off x="1071538" y="2643182"/>
              <a:ext cx="2357454" cy="400110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txBody>
            <a:bodyPr wrap="square" rtlCol="0">
              <a:spAutoFit/>
            </a:bodyPr>
            <a:lstStyle/>
            <a:p>
              <a:r>
                <a:rPr lang="ru-RU" sz="2000" b="1" dirty="0">
                  <a:solidFill>
                    <a:schemeClr val="bg1"/>
                  </a:solidFill>
                  <a:latin typeface="Book Antiqua" pitchFamily="18" charset="0"/>
                </a:rPr>
                <a:t>Авиационная</a:t>
              </a:r>
            </a:p>
          </p:txBody>
        </p:sp>
      </p:grpSp>
      <p:sp>
        <p:nvSpPr>
          <p:cNvPr id="16" name="Стрелка вверх 15"/>
          <p:cNvSpPr/>
          <p:nvPr/>
        </p:nvSpPr>
        <p:spPr>
          <a:xfrm>
            <a:off x="3143240" y="2143116"/>
            <a:ext cx="685805" cy="1000132"/>
          </a:xfrm>
          <a:prstGeom prst="upArrow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>
            <a:off x="5143505" y="3743326"/>
            <a:ext cx="942982" cy="642942"/>
          </a:xfrm>
          <a:prstGeom prst="downArrow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9" name="Группа 28"/>
          <p:cNvGrpSpPr/>
          <p:nvPr/>
        </p:nvGrpSpPr>
        <p:grpSpPr>
          <a:xfrm>
            <a:off x="5715008" y="4286256"/>
            <a:ext cx="2071702" cy="1825955"/>
            <a:chOff x="5715008" y="4286256"/>
            <a:chExt cx="2071702" cy="1825955"/>
          </a:xfrm>
        </p:grpSpPr>
        <p:pic>
          <p:nvPicPr>
            <p:cNvPr id="18" name="Рисунок 17" descr="11_329.jp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786446" y="4286256"/>
              <a:ext cx="1928826" cy="1825955"/>
            </a:xfrm>
            <a:prstGeom prst="rect">
              <a:avLst/>
            </a:prstGeom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</p:pic>
        <p:sp>
          <p:nvSpPr>
            <p:cNvPr id="24" name="TextBox 23"/>
            <p:cNvSpPr txBox="1"/>
            <p:nvPr/>
          </p:nvSpPr>
          <p:spPr>
            <a:xfrm>
              <a:off x="5715008" y="5715016"/>
              <a:ext cx="20717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/>
                <a:t>Экстремальная</a:t>
              </a:r>
            </a:p>
          </p:txBody>
        </p:sp>
      </p:grp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F74A2A30-2FC7-4851-96F7-4C233808129B}"/>
              </a:ext>
            </a:extLst>
          </p:cNvPr>
          <p:cNvGrpSpPr/>
          <p:nvPr/>
        </p:nvGrpSpPr>
        <p:grpSpPr>
          <a:xfrm>
            <a:off x="1979712" y="6143644"/>
            <a:ext cx="4021048" cy="571504"/>
            <a:chOff x="2285984" y="6143644"/>
            <a:chExt cx="3357586" cy="571504"/>
          </a:xfrm>
        </p:grpSpPr>
        <p:sp>
          <p:nvSpPr>
            <p:cNvPr id="31" name="Багетная рамка 5">
              <a:hlinkClick r:id="rId7" action="ppaction://hlinksldjump"/>
              <a:extLst>
                <a:ext uri="{FF2B5EF4-FFF2-40B4-BE49-F238E27FC236}">
                  <a16:creationId xmlns:a16="http://schemas.microsoft.com/office/drawing/2014/main" id="{DE1E452D-43A4-4566-8F76-C25B595B2C12}"/>
                </a:ext>
              </a:extLst>
            </p:cNvPr>
            <p:cNvSpPr/>
            <p:nvPr/>
          </p:nvSpPr>
          <p:spPr>
            <a:xfrm>
              <a:off x="3405146" y="6143644"/>
              <a:ext cx="1238291" cy="571504"/>
            </a:xfrm>
            <a:prstGeom prst="bevel">
              <a:avLst>
                <a:gd name="adj" fmla="val 1422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Обратно</a:t>
              </a:r>
            </a:p>
          </p:txBody>
        </p:sp>
        <p:sp>
          <p:nvSpPr>
            <p:cNvPr id="32" name="Стрелка влево 6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08CB3845-1BE1-4334-851D-D8485427D9C5}"/>
                </a:ext>
              </a:extLst>
            </p:cNvPr>
            <p:cNvSpPr/>
            <p:nvPr/>
          </p:nvSpPr>
          <p:spPr>
            <a:xfrm>
              <a:off x="2285984" y="6143644"/>
              <a:ext cx="857256" cy="571480"/>
            </a:xfrm>
            <a:prstGeom prst="leftArrow">
              <a:avLst>
                <a:gd name="adj1" fmla="val 66058"/>
                <a:gd name="adj2" fmla="val 6682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>
                  <a:latin typeface="Arial Narrow" pitchFamily="34" charset="0"/>
                </a:rPr>
                <a:t>Назад</a:t>
              </a:r>
            </a:p>
          </p:txBody>
        </p:sp>
        <p:sp>
          <p:nvSpPr>
            <p:cNvPr id="33" name="Стрелка влево 7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A2D77E2A-6946-4A60-ACF5-2D13CBD8AC89}"/>
                </a:ext>
              </a:extLst>
            </p:cNvPr>
            <p:cNvSpPr/>
            <p:nvPr/>
          </p:nvSpPr>
          <p:spPr>
            <a:xfrm flipH="1">
              <a:off x="4714876" y="6143668"/>
              <a:ext cx="928694" cy="571480"/>
            </a:xfrm>
            <a:prstGeom prst="leftArrow">
              <a:avLst>
                <a:gd name="adj1" fmla="val 66058"/>
                <a:gd name="adj2" fmla="val 6682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>
                  <a:latin typeface="Arial Narrow" pitchFamily="34" charset="0"/>
                </a:rPr>
                <a:t>Вперед</a:t>
              </a: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300"/>
                            </p:stCondLst>
                            <p:childTnLst>
                              <p:par>
                                <p:cTn id="1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300"/>
                            </p:stCondLst>
                            <p:childTnLst>
                              <p:par>
                                <p:cTn id="1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300"/>
                            </p:stCondLst>
                            <p:childTnLst>
                              <p:par>
                                <p:cTn id="2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300"/>
                            </p:stCondLst>
                            <p:childTnLst>
                              <p:par>
                                <p:cTn id="28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300"/>
                            </p:stCondLst>
                            <p:childTnLst>
                              <p:par>
                                <p:cTn id="34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1\Мои документы\Я, а не ты\untitled.bmp"/>
          <p:cNvPicPr>
            <a:picLocks noChangeAspect="1" noChangeArrowheads="1"/>
          </p:cNvPicPr>
          <p:nvPr/>
        </p:nvPicPr>
        <p:blipFill>
          <a:blip r:embed="rId2"/>
          <a:srcRect l="42500" b="23333"/>
          <a:stretch>
            <a:fillRect/>
          </a:stretch>
        </p:blipFill>
        <p:spPr bwMode="auto">
          <a:xfrm>
            <a:off x="5572172" y="3286124"/>
            <a:ext cx="3286108" cy="328614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3010" y="941247"/>
            <a:ext cx="7855270" cy="1143000"/>
          </a:xfrm>
        </p:spPr>
        <p:txBody>
          <a:bodyPr>
            <a:noAutofit/>
          </a:bodyPr>
          <a:lstStyle/>
          <a:p>
            <a:r>
              <a:rPr lang="ru-RU" sz="6600" b="1" dirty="0">
                <a:latin typeface="Monotype Corsiva" pitchFamily="66" charset="0"/>
                <a:ea typeface="MS Mincho" pitchFamily="49" charset="-128"/>
              </a:rPr>
              <a:t>Основные компоненты роботов: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9478" y="2643206"/>
            <a:ext cx="5150886" cy="3286148"/>
          </a:xfrm>
          <a:ln w="76200">
            <a:noFill/>
            <a:prstDash val="dash"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r>
              <a:rPr lang="ru-RU" b="1" dirty="0">
                <a:hlinkClick r:id="rId3" action="ppaction://hlinksldjump"/>
              </a:rPr>
              <a:t>Двигатели постоянного тока</a:t>
            </a:r>
            <a:r>
              <a:rPr lang="ru-RU" b="1" dirty="0"/>
              <a:t>;</a:t>
            </a:r>
            <a:endParaRPr lang="ru-RU" dirty="0"/>
          </a:p>
          <a:p>
            <a:r>
              <a:rPr lang="ru-RU" b="1" dirty="0">
                <a:hlinkClick r:id="rId4" action="ppaction://hlinksldjump"/>
              </a:rPr>
              <a:t>Шаговые электродвигатели</a:t>
            </a:r>
            <a:r>
              <a:rPr lang="ru-RU" b="1" dirty="0"/>
              <a:t>;</a:t>
            </a:r>
            <a:endParaRPr lang="ru-RU" dirty="0"/>
          </a:p>
          <a:p>
            <a:r>
              <a:rPr lang="ru-RU" b="1" dirty="0">
                <a:hlinkClick r:id="rId5" action="ppaction://hlinksldjump"/>
              </a:rPr>
              <a:t>Пьезодвигатели</a:t>
            </a:r>
            <a:r>
              <a:rPr lang="ru-RU" b="1" dirty="0"/>
              <a:t>;</a:t>
            </a:r>
            <a:endParaRPr lang="ru-RU" dirty="0"/>
          </a:p>
          <a:p>
            <a:r>
              <a:rPr lang="ru-RU" b="1" dirty="0">
                <a:hlinkClick r:id="rId6" action="ppaction://hlinksldjump"/>
              </a:rPr>
              <a:t>Воздушные мышцы</a:t>
            </a:r>
            <a:r>
              <a:rPr lang="ru-RU" b="1" dirty="0"/>
              <a:t>;</a:t>
            </a:r>
            <a:endParaRPr lang="ru-RU" dirty="0"/>
          </a:p>
          <a:p>
            <a:r>
              <a:rPr lang="ru-RU" b="1" dirty="0">
                <a:hlinkClick r:id="rId7" action="ppaction://hlinksldjump"/>
              </a:rPr>
              <a:t>Электроактивные полимеры</a:t>
            </a:r>
            <a:r>
              <a:rPr lang="ru-RU" b="1" dirty="0"/>
              <a:t>;</a:t>
            </a:r>
            <a:endParaRPr lang="ru-RU" dirty="0"/>
          </a:p>
          <a:p>
            <a:r>
              <a:rPr lang="ru-RU" b="1" dirty="0">
                <a:hlinkClick r:id="rId8" action="ppaction://hlinksldjump"/>
              </a:rPr>
              <a:t>Эластичные нанотрубки</a:t>
            </a:r>
            <a:r>
              <a:rPr lang="ru-RU" b="1" dirty="0"/>
              <a:t>;</a:t>
            </a:r>
            <a:endParaRPr lang="ru-RU" dirty="0"/>
          </a:p>
          <a:p>
            <a:pPr>
              <a:buNone/>
            </a:pPr>
            <a:endParaRPr lang="ru-RU" dirty="0"/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600A7243-0F1C-4CC7-8A99-9FC0D4A4CC4D}"/>
              </a:ext>
            </a:extLst>
          </p:cNvPr>
          <p:cNvGrpSpPr/>
          <p:nvPr/>
        </p:nvGrpSpPr>
        <p:grpSpPr>
          <a:xfrm>
            <a:off x="1979712" y="6143644"/>
            <a:ext cx="4021048" cy="571504"/>
            <a:chOff x="2285984" y="6143644"/>
            <a:chExt cx="3357586" cy="571504"/>
          </a:xfrm>
        </p:grpSpPr>
        <p:sp>
          <p:nvSpPr>
            <p:cNvPr id="13" name="Багетная рамка 5">
              <a:hlinkClick r:id="rId9" action="ppaction://hlinksldjump"/>
              <a:extLst>
                <a:ext uri="{FF2B5EF4-FFF2-40B4-BE49-F238E27FC236}">
                  <a16:creationId xmlns:a16="http://schemas.microsoft.com/office/drawing/2014/main" id="{98168A57-2CD6-4BE5-B6AE-AF2CFCBE306A}"/>
                </a:ext>
              </a:extLst>
            </p:cNvPr>
            <p:cNvSpPr/>
            <p:nvPr/>
          </p:nvSpPr>
          <p:spPr>
            <a:xfrm>
              <a:off x="3405146" y="6143644"/>
              <a:ext cx="1238291" cy="571504"/>
            </a:xfrm>
            <a:prstGeom prst="bevel">
              <a:avLst>
                <a:gd name="adj" fmla="val 1422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Обратно</a:t>
              </a:r>
            </a:p>
          </p:txBody>
        </p:sp>
        <p:sp>
          <p:nvSpPr>
            <p:cNvPr id="14" name="Стрелка влево 6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F934D011-CA2C-453F-983C-1BC6EFA854E8}"/>
                </a:ext>
              </a:extLst>
            </p:cNvPr>
            <p:cNvSpPr/>
            <p:nvPr/>
          </p:nvSpPr>
          <p:spPr>
            <a:xfrm>
              <a:off x="2285984" y="6143644"/>
              <a:ext cx="857256" cy="571480"/>
            </a:xfrm>
            <a:prstGeom prst="leftArrow">
              <a:avLst>
                <a:gd name="adj1" fmla="val 66058"/>
                <a:gd name="adj2" fmla="val 6682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>
                  <a:latin typeface="Arial Narrow" pitchFamily="34" charset="0"/>
                </a:rPr>
                <a:t>Назад</a:t>
              </a:r>
            </a:p>
          </p:txBody>
        </p:sp>
        <p:sp>
          <p:nvSpPr>
            <p:cNvPr id="15" name="Стрелка влево 7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E1226D87-AD3A-4109-9DAF-D75781DD66A5}"/>
                </a:ext>
              </a:extLst>
            </p:cNvPr>
            <p:cNvSpPr/>
            <p:nvPr/>
          </p:nvSpPr>
          <p:spPr>
            <a:xfrm flipH="1">
              <a:off x="4714876" y="6143668"/>
              <a:ext cx="928694" cy="571480"/>
            </a:xfrm>
            <a:prstGeom prst="leftArrow">
              <a:avLst>
                <a:gd name="adj1" fmla="val 66058"/>
                <a:gd name="adj2" fmla="val 6682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>
                  <a:latin typeface="Arial Narrow" pitchFamily="34" charset="0"/>
                </a:rPr>
                <a:t>Вперед</a:t>
              </a: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750"/>
                            </p:stCondLst>
                            <p:childTnLst>
                              <p:par>
                                <p:cTn id="1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Motore_elettrico_giocattol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989" y="2285992"/>
            <a:ext cx="6096011" cy="4572008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9448" y="787259"/>
            <a:ext cx="8358214" cy="1143000"/>
          </a:xfrm>
        </p:spPr>
        <p:txBody>
          <a:bodyPr>
            <a:noAutofit/>
          </a:bodyPr>
          <a:lstStyle/>
          <a:p>
            <a:r>
              <a:rPr lang="ru-RU" sz="6600" b="1" dirty="0">
                <a:latin typeface="Monotype Corsiva" pitchFamily="66" charset="0"/>
                <a:cs typeface="Times New Roman" pitchFamily="18" charset="0"/>
              </a:rPr>
              <a:t>Двигатель постоянного тока -</a:t>
            </a:r>
            <a:endParaRPr lang="ru-RU" sz="6600" dirty="0"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38111" y="2113218"/>
            <a:ext cx="7498080" cy="1315782"/>
          </a:xfrm>
        </p:spPr>
        <p:txBody>
          <a:bodyPr/>
          <a:lstStyle/>
          <a:p>
            <a:pPr marL="365125" indent="-9525">
              <a:buNone/>
            </a:pPr>
            <a:r>
              <a:rPr lang="ru-RU" dirty="0">
                <a:latin typeface="Book Antiqua" pitchFamily="18" charset="0"/>
              </a:rPr>
              <a:t>электрическая машина постоянного тока, преобразующая электрическую энергию в механическую.</a:t>
            </a:r>
          </a:p>
          <a:p>
            <a:endParaRPr lang="ru-RU" dirty="0">
              <a:latin typeface="Book Antiqua" pitchFamily="18" charset="0"/>
            </a:endParaRPr>
          </a:p>
        </p:txBody>
      </p:sp>
      <p:pic>
        <p:nvPicPr>
          <p:cNvPr id="5" name="Рисунок 4" descr="250px-Electric_motor_cycle_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00438"/>
            <a:ext cx="3174603" cy="3174603"/>
          </a:xfrm>
          <a:prstGeom prst="rect">
            <a:avLst/>
          </a:prstGeom>
          <a:effectLst>
            <a:softEdge rad="317500"/>
          </a:effectLst>
        </p:spPr>
      </p:pic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21D27DFB-73FC-4CEE-9D74-6F3598F3B085}"/>
              </a:ext>
            </a:extLst>
          </p:cNvPr>
          <p:cNvGrpSpPr/>
          <p:nvPr/>
        </p:nvGrpSpPr>
        <p:grpSpPr>
          <a:xfrm>
            <a:off x="1979712" y="6143644"/>
            <a:ext cx="4021048" cy="571504"/>
            <a:chOff x="2285984" y="6143644"/>
            <a:chExt cx="3357586" cy="571504"/>
          </a:xfrm>
        </p:grpSpPr>
        <p:sp>
          <p:nvSpPr>
            <p:cNvPr id="11" name="Багетная рамка 5">
              <a:hlinkClick r:id="rId4" action="ppaction://hlinksldjump"/>
              <a:extLst>
                <a:ext uri="{FF2B5EF4-FFF2-40B4-BE49-F238E27FC236}">
                  <a16:creationId xmlns:a16="http://schemas.microsoft.com/office/drawing/2014/main" id="{94332B3D-75AD-4DBF-8A6A-70CDF8773016}"/>
                </a:ext>
              </a:extLst>
            </p:cNvPr>
            <p:cNvSpPr/>
            <p:nvPr/>
          </p:nvSpPr>
          <p:spPr>
            <a:xfrm>
              <a:off x="3405146" y="6143644"/>
              <a:ext cx="1238291" cy="571504"/>
            </a:xfrm>
            <a:prstGeom prst="bevel">
              <a:avLst>
                <a:gd name="adj" fmla="val 1422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Обратно</a:t>
              </a:r>
            </a:p>
          </p:txBody>
        </p:sp>
        <p:sp>
          <p:nvSpPr>
            <p:cNvPr id="12" name="Стрелка влево 6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8CFC4226-AB79-4085-8620-9C195C7D5D88}"/>
                </a:ext>
              </a:extLst>
            </p:cNvPr>
            <p:cNvSpPr/>
            <p:nvPr/>
          </p:nvSpPr>
          <p:spPr>
            <a:xfrm>
              <a:off x="2285984" y="6143644"/>
              <a:ext cx="857256" cy="571480"/>
            </a:xfrm>
            <a:prstGeom prst="leftArrow">
              <a:avLst>
                <a:gd name="adj1" fmla="val 66058"/>
                <a:gd name="adj2" fmla="val 6682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>
                  <a:latin typeface="Arial Narrow" pitchFamily="34" charset="0"/>
                </a:rPr>
                <a:t>Назад</a:t>
              </a:r>
            </a:p>
          </p:txBody>
        </p:sp>
        <p:sp>
          <p:nvSpPr>
            <p:cNvPr id="16" name="Стрелка влево 7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3579A9E9-CB1C-4BD8-A677-6F952D51A4C6}"/>
                </a:ext>
              </a:extLst>
            </p:cNvPr>
            <p:cNvSpPr/>
            <p:nvPr/>
          </p:nvSpPr>
          <p:spPr>
            <a:xfrm flipH="1">
              <a:off x="4714876" y="6143668"/>
              <a:ext cx="928694" cy="571480"/>
            </a:xfrm>
            <a:prstGeom prst="leftArrow">
              <a:avLst>
                <a:gd name="adj1" fmla="val 66058"/>
                <a:gd name="adj2" fmla="val 6682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>
                  <a:latin typeface="Arial Narrow" pitchFamily="34" charset="0"/>
                </a:rPr>
                <a:t>Вперед</a:t>
              </a: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700"/>
                            </p:stCondLst>
                            <p:childTnLst>
                              <p:par>
                                <p:cTn id="1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700"/>
                            </p:stCondLst>
                            <p:childTnLst>
                              <p:par>
                                <p:cTn id="1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7020621364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2994" y="3281350"/>
            <a:ext cx="5291006" cy="357665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3807" y="625418"/>
            <a:ext cx="8715436" cy="1143000"/>
          </a:xfrm>
        </p:spPr>
        <p:txBody>
          <a:bodyPr>
            <a:noAutofit/>
          </a:bodyPr>
          <a:lstStyle/>
          <a:p>
            <a:r>
              <a:rPr lang="ru-RU" sz="6000" b="1" dirty="0">
                <a:latin typeface="Monotype Corsiva" pitchFamily="66" charset="0"/>
                <a:cs typeface="Times New Roman" pitchFamily="18" charset="0"/>
              </a:rPr>
              <a:t>Шаговый электродвигатель-</a:t>
            </a:r>
            <a:endParaRPr lang="ru-RU" sz="6000" dirty="0"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88053" y="2492896"/>
            <a:ext cx="5732710" cy="3454108"/>
          </a:xfrm>
        </p:spPr>
        <p:txBody>
          <a:bodyPr/>
          <a:lstStyle/>
          <a:p>
            <a:pPr marL="365125" indent="-9525">
              <a:buNone/>
            </a:pPr>
            <a:r>
              <a:rPr lang="ru-RU" dirty="0">
                <a:latin typeface="Book Antiqua" pitchFamily="18" charset="0"/>
              </a:rPr>
              <a:t>это синхронный электродвигатель с обмотками, в котором ток вызывает фиксацию ротора. Последовательная активация обмоток двигателя вызывает угловые перемещения (шаги) ротора.</a:t>
            </a:r>
          </a:p>
          <a:p>
            <a:endParaRPr lang="ru-RU" dirty="0">
              <a:latin typeface="Book Antiqua" pitchFamily="18" charset="0"/>
            </a:endParaRPr>
          </a:p>
        </p:txBody>
      </p:sp>
      <p:pic>
        <p:nvPicPr>
          <p:cNvPr id="5" name="Рисунок 4" descr="220px-Stepper_motor_sv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5357826"/>
            <a:ext cx="2095500" cy="1295400"/>
          </a:xfrm>
          <a:prstGeom prst="rect">
            <a:avLst/>
          </a:prstGeom>
        </p:spPr>
      </p:pic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F640FFB6-B6C1-4BDA-88C2-BB1E479C3708}"/>
              </a:ext>
            </a:extLst>
          </p:cNvPr>
          <p:cNvGrpSpPr/>
          <p:nvPr/>
        </p:nvGrpSpPr>
        <p:grpSpPr>
          <a:xfrm>
            <a:off x="1979712" y="6143644"/>
            <a:ext cx="4021048" cy="571504"/>
            <a:chOff x="2285984" y="6143644"/>
            <a:chExt cx="3357586" cy="571504"/>
          </a:xfrm>
        </p:grpSpPr>
        <p:sp>
          <p:nvSpPr>
            <p:cNvPr id="11" name="Багетная рамка 5">
              <a:hlinkClick r:id="rId4" action="ppaction://hlinksldjump"/>
              <a:extLst>
                <a:ext uri="{FF2B5EF4-FFF2-40B4-BE49-F238E27FC236}">
                  <a16:creationId xmlns:a16="http://schemas.microsoft.com/office/drawing/2014/main" id="{D59B4092-B39B-4765-ABCD-B9AF8AAC995E}"/>
                </a:ext>
              </a:extLst>
            </p:cNvPr>
            <p:cNvSpPr/>
            <p:nvPr/>
          </p:nvSpPr>
          <p:spPr>
            <a:xfrm>
              <a:off x="3405146" y="6143644"/>
              <a:ext cx="1238291" cy="571504"/>
            </a:xfrm>
            <a:prstGeom prst="bevel">
              <a:avLst>
                <a:gd name="adj" fmla="val 1422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Обратно</a:t>
              </a:r>
            </a:p>
          </p:txBody>
        </p:sp>
        <p:sp>
          <p:nvSpPr>
            <p:cNvPr id="12" name="Стрелка влево 6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A0812578-3C10-43D5-9C79-F3A5DD329A17}"/>
                </a:ext>
              </a:extLst>
            </p:cNvPr>
            <p:cNvSpPr/>
            <p:nvPr/>
          </p:nvSpPr>
          <p:spPr>
            <a:xfrm>
              <a:off x="2285984" y="6143644"/>
              <a:ext cx="857256" cy="571480"/>
            </a:xfrm>
            <a:prstGeom prst="leftArrow">
              <a:avLst>
                <a:gd name="adj1" fmla="val 66058"/>
                <a:gd name="adj2" fmla="val 6682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>
                  <a:latin typeface="Arial Narrow" pitchFamily="34" charset="0"/>
                </a:rPr>
                <a:t>Назад</a:t>
              </a:r>
            </a:p>
          </p:txBody>
        </p:sp>
        <p:sp>
          <p:nvSpPr>
            <p:cNvPr id="14" name="Стрелка влево 7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129B6D56-5A92-4DC8-8B34-7C83EE8E8532}"/>
                </a:ext>
              </a:extLst>
            </p:cNvPr>
            <p:cNvSpPr/>
            <p:nvPr/>
          </p:nvSpPr>
          <p:spPr>
            <a:xfrm flipH="1">
              <a:off x="4714876" y="6143668"/>
              <a:ext cx="928694" cy="571480"/>
            </a:xfrm>
            <a:prstGeom prst="leftArrow">
              <a:avLst>
                <a:gd name="adj1" fmla="val 66058"/>
                <a:gd name="adj2" fmla="val 6682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>
                  <a:latin typeface="Arial Narrow" pitchFamily="34" charset="0"/>
                </a:rPr>
                <a:t>Вперед</a:t>
              </a: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650"/>
                            </p:stCondLst>
                            <p:childTnLst>
                              <p:par>
                                <p:cTn id="1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650"/>
                            </p:stCondLst>
                            <p:childTnLst>
                              <p:par>
                                <p:cTn id="1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7480" y="435448"/>
            <a:ext cx="7862150" cy="1143000"/>
          </a:xfrm>
        </p:spPr>
        <p:txBody>
          <a:bodyPr>
            <a:normAutofit fontScale="90000"/>
          </a:bodyPr>
          <a:lstStyle/>
          <a:p>
            <a:r>
              <a:rPr lang="ru-RU" sz="6600" b="1" dirty="0">
                <a:latin typeface="Monotype Corsiva" pitchFamily="66" charset="0"/>
                <a:cs typeface="Times New Roman" pitchFamily="18" charset="0"/>
              </a:rPr>
              <a:t>Пьезодвигатель -</a:t>
            </a:r>
            <a:endParaRPr lang="ru-RU" sz="6600" dirty="0"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433425"/>
            <a:ext cx="7316886" cy="2562606"/>
          </a:xfrm>
        </p:spPr>
        <p:txBody>
          <a:bodyPr/>
          <a:lstStyle/>
          <a:p>
            <a:pPr marL="365125" indent="-9525">
              <a:buNone/>
            </a:pPr>
            <a:r>
              <a:rPr lang="ru-RU" dirty="0">
                <a:latin typeface="Book Antiqua" pitchFamily="18" charset="0"/>
              </a:rPr>
              <a:t>двигатель, с пьезоэлектрической керамикой, благодаря которой он способен преобразовать электрическую энергию в механическую с очень большим КПД.</a:t>
            </a:r>
          </a:p>
        </p:txBody>
      </p:sp>
      <p:pic>
        <p:nvPicPr>
          <p:cNvPr id="4" name="Рисунок 3" descr="upm-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504" y="3848442"/>
            <a:ext cx="3738582" cy="3009558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5" name="Рисунок 4" descr="220px-Piezomotor_type_inchworm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0166" y="4143380"/>
            <a:ext cx="3210135" cy="2057405"/>
          </a:xfrm>
          <a:prstGeom prst="rect">
            <a:avLst/>
          </a:prstGeom>
          <a:effectLst>
            <a:softEdge rad="127000"/>
          </a:effectLst>
        </p:spPr>
      </p:pic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65549F8C-F8E4-4E47-9582-9BB8AF1BF0A3}"/>
              </a:ext>
            </a:extLst>
          </p:cNvPr>
          <p:cNvGrpSpPr/>
          <p:nvPr/>
        </p:nvGrpSpPr>
        <p:grpSpPr>
          <a:xfrm>
            <a:off x="1979712" y="6143644"/>
            <a:ext cx="4021048" cy="571504"/>
            <a:chOff x="2285984" y="6143644"/>
            <a:chExt cx="3357586" cy="571504"/>
          </a:xfrm>
        </p:grpSpPr>
        <p:sp>
          <p:nvSpPr>
            <p:cNvPr id="14" name="Багетная рамка 5">
              <a:hlinkClick r:id="rId4" action="ppaction://hlinksldjump"/>
              <a:extLst>
                <a:ext uri="{FF2B5EF4-FFF2-40B4-BE49-F238E27FC236}">
                  <a16:creationId xmlns:a16="http://schemas.microsoft.com/office/drawing/2014/main" id="{CEFF2D0B-7B31-448E-885C-11F8FB22BA3D}"/>
                </a:ext>
              </a:extLst>
            </p:cNvPr>
            <p:cNvSpPr/>
            <p:nvPr/>
          </p:nvSpPr>
          <p:spPr>
            <a:xfrm>
              <a:off x="3405146" y="6143644"/>
              <a:ext cx="1238291" cy="571504"/>
            </a:xfrm>
            <a:prstGeom prst="bevel">
              <a:avLst>
                <a:gd name="adj" fmla="val 1422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Обратно</a:t>
              </a:r>
            </a:p>
          </p:txBody>
        </p:sp>
        <p:sp>
          <p:nvSpPr>
            <p:cNvPr id="15" name="Стрелка влево 6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D9002E0A-86A3-4C5A-89B4-16FD6C0633EB}"/>
                </a:ext>
              </a:extLst>
            </p:cNvPr>
            <p:cNvSpPr/>
            <p:nvPr/>
          </p:nvSpPr>
          <p:spPr>
            <a:xfrm>
              <a:off x="2285984" y="6143644"/>
              <a:ext cx="857256" cy="571480"/>
            </a:xfrm>
            <a:prstGeom prst="leftArrow">
              <a:avLst>
                <a:gd name="adj1" fmla="val 66058"/>
                <a:gd name="adj2" fmla="val 6682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>
                  <a:latin typeface="Arial Narrow" pitchFamily="34" charset="0"/>
                </a:rPr>
                <a:t>Назад</a:t>
              </a:r>
            </a:p>
          </p:txBody>
        </p:sp>
        <p:sp>
          <p:nvSpPr>
            <p:cNvPr id="16" name="Стрелка влево 7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EC3216F8-0CBF-46C7-B839-8BC1079540F7}"/>
                </a:ext>
              </a:extLst>
            </p:cNvPr>
            <p:cNvSpPr/>
            <p:nvPr/>
          </p:nvSpPr>
          <p:spPr>
            <a:xfrm flipH="1">
              <a:off x="4714876" y="6143668"/>
              <a:ext cx="928694" cy="571480"/>
            </a:xfrm>
            <a:prstGeom prst="leftArrow">
              <a:avLst>
                <a:gd name="adj1" fmla="val 66058"/>
                <a:gd name="adj2" fmla="val 6682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>
                  <a:latin typeface="Arial Narrow" pitchFamily="34" charset="0"/>
                </a:rPr>
                <a:t>Вперед</a:t>
              </a: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00"/>
                            </p:stCondLst>
                            <p:childTnLst>
                              <p:par>
                                <p:cTn id="1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200"/>
                            </p:stCondLst>
                            <p:childTnLst>
                              <p:par>
                                <p:cTn id="1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597166"/>
            <a:ext cx="7855270" cy="917596"/>
          </a:xfrm>
        </p:spPr>
        <p:txBody>
          <a:bodyPr>
            <a:noAutofit/>
          </a:bodyPr>
          <a:lstStyle/>
          <a:p>
            <a:r>
              <a:rPr lang="ru-RU" sz="6600" b="1" dirty="0">
                <a:latin typeface="Monotype Corsiva" pitchFamily="66" charset="0"/>
                <a:cs typeface="Times New Roman" pitchFamily="18" charset="0"/>
              </a:rPr>
              <a:t>Воздушные мышцы -</a:t>
            </a:r>
            <a:endParaRPr lang="ru-RU" sz="6600" dirty="0"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4" name="Содержимое 3" descr="Sam_animation-real-muscle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62255" y="5295919"/>
            <a:ext cx="2857500" cy="847725"/>
          </a:xfrm>
        </p:spPr>
      </p:pic>
      <p:sp>
        <p:nvSpPr>
          <p:cNvPr id="5" name="TextBox 4"/>
          <p:cNvSpPr txBox="1"/>
          <p:nvPr/>
        </p:nvSpPr>
        <p:spPr>
          <a:xfrm>
            <a:off x="179512" y="1556792"/>
            <a:ext cx="742955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Book Antiqua" pitchFamily="18" charset="0"/>
              </a:rPr>
              <a:t>являются сжимающимися или растягивающимися под действием воздушного давления, представляют собой герметичную оболочку из нерастяжимых нитей</a:t>
            </a:r>
            <a:r>
              <a:rPr lang="en-US" sz="3200" dirty="0">
                <a:latin typeface="Book Antiqua" pitchFamily="18" charset="0"/>
              </a:rPr>
              <a:t>. </a:t>
            </a:r>
            <a:r>
              <a:rPr lang="ru-RU" sz="3200" dirty="0">
                <a:latin typeface="Book Antiqua" pitchFamily="18" charset="0"/>
              </a:rPr>
              <a:t>ВМ обычно используют парами: один сгибатель и один разгибатель.</a:t>
            </a:r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5D715053-8ED8-4990-BA7E-A89C96BE0796}"/>
              </a:ext>
            </a:extLst>
          </p:cNvPr>
          <p:cNvGrpSpPr/>
          <p:nvPr/>
        </p:nvGrpSpPr>
        <p:grpSpPr>
          <a:xfrm>
            <a:off x="1979712" y="6143644"/>
            <a:ext cx="4021048" cy="571504"/>
            <a:chOff x="2285984" y="6143644"/>
            <a:chExt cx="3357586" cy="571504"/>
          </a:xfrm>
        </p:grpSpPr>
        <p:sp>
          <p:nvSpPr>
            <p:cNvPr id="13" name="Багетная рамка 5">
              <a:hlinkClick r:id="rId3" action="ppaction://hlinksldjump"/>
              <a:extLst>
                <a:ext uri="{FF2B5EF4-FFF2-40B4-BE49-F238E27FC236}">
                  <a16:creationId xmlns:a16="http://schemas.microsoft.com/office/drawing/2014/main" id="{E55FD6CC-01ED-431B-9D8D-96E955D20D13}"/>
                </a:ext>
              </a:extLst>
            </p:cNvPr>
            <p:cNvSpPr/>
            <p:nvPr/>
          </p:nvSpPr>
          <p:spPr>
            <a:xfrm>
              <a:off x="3405146" y="6143644"/>
              <a:ext cx="1238291" cy="571504"/>
            </a:xfrm>
            <a:prstGeom prst="bevel">
              <a:avLst>
                <a:gd name="adj" fmla="val 1422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Обратно</a:t>
              </a:r>
            </a:p>
          </p:txBody>
        </p:sp>
        <p:sp>
          <p:nvSpPr>
            <p:cNvPr id="14" name="Стрелка влево 6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E0CABEC6-B1A9-4330-91D2-D3E2949667ED}"/>
                </a:ext>
              </a:extLst>
            </p:cNvPr>
            <p:cNvSpPr/>
            <p:nvPr/>
          </p:nvSpPr>
          <p:spPr>
            <a:xfrm>
              <a:off x="2285984" y="6143644"/>
              <a:ext cx="857256" cy="571480"/>
            </a:xfrm>
            <a:prstGeom prst="leftArrow">
              <a:avLst>
                <a:gd name="adj1" fmla="val 66058"/>
                <a:gd name="adj2" fmla="val 6682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>
                  <a:latin typeface="Arial Narrow" pitchFamily="34" charset="0"/>
                </a:rPr>
                <a:t>Назад</a:t>
              </a:r>
            </a:p>
          </p:txBody>
        </p:sp>
        <p:sp>
          <p:nvSpPr>
            <p:cNvPr id="15" name="Стрелка влево 7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B4BEFE11-C494-42AC-A01B-C1AC3F6A066C}"/>
                </a:ext>
              </a:extLst>
            </p:cNvPr>
            <p:cNvSpPr/>
            <p:nvPr/>
          </p:nvSpPr>
          <p:spPr>
            <a:xfrm flipH="1">
              <a:off x="4714876" y="6143668"/>
              <a:ext cx="928694" cy="571480"/>
            </a:xfrm>
            <a:prstGeom prst="leftArrow">
              <a:avLst>
                <a:gd name="adj1" fmla="val 66058"/>
                <a:gd name="adj2" fmla="val 6682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>
                  <a:latin typeface="Arial Narrow" pitchFamily="34" charset="0"/>
                </a:rPr>
                <a:t>Вперед</a:t>
              </a: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00"/>
                            </p:stCondLst>
                            <p:childTnLst>
                              <p:par>
                                <p:cTn id="1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След самолета">
  <a:themeElements>
    <a:clrScheme name="След самолета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След самолета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ед самолета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След самолета</Template>
  <TotalTime>784</TotalTime>
  <Words>685</Words>
  <Application>Microsoft Office PowerPoint</Application>
  <PresentationFormat>Экран (4:3)</PresentationFormat>
  <Paragraphs>177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8" baseType="lpstr">
      <vt:lpstr>Arial</vt:lpstr>
      <vt:lpstr>Arial Narrow</vt:lpstr>
      <vt:lpstr>Book Antiqua</vt:lpstr>
      <vt:lpstr>Bookman Old Style</vt:lpstr>
      <vt:lpstr>Century Gothic</vt:lpstr>
      <vt:lpstr>Forte</vt:lpstr>
      <vt:lpstr>Mistral</vt:lpstr>
      <vt:lpstr>Monotype Corsiva</vt:lpstr>
      <vt:lpstr>Palatino Linotype</vt:lpstr>
      <vt:lpstr>Times New Roman</vt:lpstr>
      <vt:lpstr>Wingdings</vt:lpstr>
      <vt:lpstr>След самолета</vt:lpstr>
      <vt:lpstr>"Робототехника"</vt:lpstr>
      <vt:lpstr>Содержание:</vt:lpstr>
      <vt:lpstr>Робототехника опирается на электронику, механику, программирование. </vt:lpstr>
      <vt:lpstr>Виды робототехники</vt:lpstr>
      <vt:lpstr>Основные компоненты роботов:</vt:lpstr>
      <vt:lpstr>Двигатель постоянного тока -</vt:lpstr>
      <vt:lpstr>Шаговый электродвигатель-</vt:lpstr>
      <vt:lpstr>Пьезодвигатель -</vt:lpstr>
      <vt:lpstr>Воздушные мышцы -</vt:lpstr>
      <vt:lpstr>Электроактивные полимеры -</vt:lpstr>
      <vt:lpstr>Эластичные нанотрубки -</vt:lpstr>
      <vt:lpstr>Системы управления:</vt:lpstr>
      <vt:lpstr>Биотехнические системы управления:</vt:lpstr>
      <vt:lpstr>Автоматические системы управления:</vt:lpstr>
      <vt:lpstr>Интерактивные системы управления:</vt:lpstr>
      <vt:lpstr>Презентация PowerPoint</vt:lpstr>
      <vt:lpstr>Презентация PowerPoint</vt:lpstr>
      <vt:lpstr>Три закона для робота</vt:lpstr>
      <vt:lpstr>Типы роботов</vt:lpstr>
      <vt:lpstr>Андро́ид — человекоподобный робот.</vt:lpstr>
      <vt:lpstr>Боевой робот</vt:lpstr>
      <vt:lpstr>Бытовой робот </vt:lpstr>
      <vt:lpstr>Персональный робот</vt:lpstr>
      <vt:lpstr>Промышленный робот </vt:lpstr>
      <vt:lpstr>Социальный робот</vt:lpstr>
      <vt:lpstr>Три закона для робота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Робототехника</dc:title>
  <dc:creator>User</dc:creator>
  <cp:lastModifiedBy>alim.tyrnauz@yandex.ru</cp:lastModifiedBy>
  <cp:revision>87</cp:revision>
  <dcterms:created xsi:type="dcterms:W3CDTF">2011-04-06T14:52:45Z</dcterms:created>
  <dcterms:modified xsi:type="dcterms:W3CDTF">2024-12-02T14:44:24Z</dcterms:modified>
</cp:coreProperties>
</file>